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notesMasterIdLst>
    <p:notesMasterId r:id="rId12"/>
  </p:notesMasterIdLst>
  <p:sldIdLst>
    <p:sldId id="639" r:id="rId2"/>
    <p:sldId id="652" r:id="rId3"/>
    <p:sldId id="4088" r:id="rId4"/>
    <p:sldId id="4114" r:id="rId5"/>
    <p:sldId id="4122" r:id="rId6"/>
    <p:sldId id="307" r:id="rId7"/>
    <p:sldId id="311" r:id="rId8"/>
    <p:sldId id="312" r:id="rId9"/>
    <p:sldId id="3970" r:id="rId10"/>
    <p:sldId id="3982" r:id="rId1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吉川 大基" initials="吉川" lastIdx="2" clrIdx="0">
    <p:extLst>
      <p:ext uri="{19B8F6BF-5375-455C-9EA6-DF929625EA0E}">
        <p15:presenceInfo xmlns:p15="http://schemas.microsoft.com/office/powerpoint/2012/main" userId="S-1-5-21-2633658043-3259932269-3972031693-11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07BA8"/>
    <a:srgbClr val="EDFE98"/>
    <a:srgbClr val="35EBBB"/>
    <a:srgbClr val="2570A3"/>
    <a:srgbClr val="2A80BA"/>
    <a:srgbClr val="2E75B6"/>
    <a:srgbClr val="FFFF97"/>
    <a:srgbClr val="FFE89F"/>
    <a:srgbClr val="0066CC"/>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4" autoAdjust="0"/>
    <p:restoredTop sz="94660"/>
  </p:normalViewPr>
  <p:slideViewPr>
    <p:cSldViewPr snapToGrid="0">
      <p:cViewPr varScale="1">
        <p:scale>
          <a:sx n="105" d="100"/>
          <a:sy n="105" d="100"/>
        </p:scale>
        <p:origin x="12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B48D7E-D365-4B9F-8FDA-7B2BC6FFC392}" type="datetimeFigureOut">
              <a:rPr kumimoji="1" lang="ja-JP" altLang="en-US" smtClean="0"/>
              <a:t>2021/11/9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6AEB86-0926-4008-B392-57F51E6240A2}" type="slidenum">
              <a:rPr kumimoji="1" lang="ja-JP" altLang="en-US" smtClean="0"/>
              <a:t>‹#›</a:t>
            </a:fld>
            <a:endParaRPr kumimoji="1" lang="ja-JP" altLang="en-US"/>
          </a:p>
        </p:txBody>
      </p:sp>
    </p:spTree>
    <p:extLst>
      <p:ext uri="{BB962C8B-B14F-4D97-AF65-F5344CB8AC3E}">
        <p14:creationId xmlns:p14="http://schemas.microsoft.com/office/powerpoint/2010/main" val="30922414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BBE8438-327B-4209-9158-825858A0E247}" type="slidenum">
              <a:rPr kumimoji="1" lang="ja-JP" altLang="en-US" smtClean="0"/>
              <a:t>4</a:t>
            </a:fld>
            <a:endParaRPr kumimoji="1" lang="ja-JP" altLang="en-US"/>
          </a:p>
        </p:txBody>
      </p:sp>
    </p:spTree>
    <p:extLst>
      <p:ext uri="{BB962C8B-B14F-4D97-AF65-F5344CB8AC3E}">
        <p14:creationId xmlns:p14="http://schemas.microsoft.com/office/powerpoint/2010/main" val="15651568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1_タイトルスライド_AIっぽい感じ">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96295148-65D3-4814-BC47-EC14C94409E2}"/>
              </a:ext>
            </a:extLst>
          </p:cNvPr>
          <p:cNvGrpSpPr/>
          <p:nvPr userDrawn="1"/>
        </p:nvGrpSpPr>
        <p:grpSpPr>
          <a:xfrm>
            <a:off x="-37491" y="-1"/>
            <a:ext cx="12258675" cy="6397722"/>
            <a:chOff x="0" y="-1"/>
            <a:chExt cx="12191999" cy="6397722"/>
          </a:xfrm>
        </p:grpSpPr>
        <p:pic>
          <p:nvPicPr>
            <p:cNvPr id="5" name="図 4" descr="ネットワークの模様が描かれた抽象的な背景">
              <a:extLst>
                <a:ext uri="{FF2B5EF4-FFF2-40B4-BE49-F238E27FC236}">
                  <a16:creationId xmlns:a16="http://schemas.microsoft.com/office/drawing/2014/main" id="{8FDDD3E8-8C4C-4888-A1BD-E9D0352670A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1149"/>
            <a:stretch/>
          </p:blipFill>
          <p:spPr>
            <a:xfrm>
              <a:off x="0" y="0"/>
              <a:ext cx="12191999" cy="6397721"/>
            </a:xfrm>
            <a:prstGeom prst="rect">
              <a:avLst/>
            </a:prstGeom>
          </p:spPr>
        </p:pic>
        <p:sp>
          <p:nvSpPr>
            <p:cNvPr id="6" name="正方形/長方形 5">
              <a:extLst>
                <a:ext uri="{FF2B5EF4-FFF2-40B4-BE49-F238E27FC236}">
                  <a16:creationId xmlns:a16="http://schemas.microsoft.com/office/drawing/2014/main" id="{C29B27E9-E3E5-49ED-B014-70522C4DFAA7}"/>
                </a:ext>
              </a:extLst>
            </p:cNvPr>
            <p:cNvSpPr/>
            <p:nvPr userDrawn="1"/>
          </p:nvSpPr>
          <p:spPr>
            <a:xfrm>
              <a:off x="10668" y="-1"/>
              <a:ext cx="12170664" cy="6396294"/>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11" name="直線コネクタ 10">
            <a:extLst>
              <a:ext uri="{FF2B5EF4-FFF2-40B4-BE49-F238E27FC236}">
                <a16:creationId xmlns:a16="http://schemas.microsoft.com/office/drawing/2014/main" id="{38F422E2-2734-44BD-ABCB-839F37865A74}"/>
              </a:ext>
            </a:extLst>
          </p:cNvPr>
          <p:cNvCxnSpPr>
            <a:cxnSpLocks/>
          </p:cNvCxnSpPr>
          <p:nvPr userDrawn="1"/>
        </p:nvCxnSpPr>
        <p:spPr>
          <a:xfrm>
            <a:off x="937774" y="3647920"/>
            <a:ext cx="10316451" cy="0"/>
          </a:xfrm>
          <a:prstGeom prst="line">
            <a:avLst/>
          </a:prstGeom>
          <a:ln w="698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タイトル 1">
            <a:extLst>
              <a:ext uri="{FF2B5EF4-FFF2-40B4-BE49-F238E27FC236}">
                <a16:creationId xmlns:a16="http://schemas.microsoft.com/office/drawing/2014/main" id="{2749592C-52EC-4238-B0A5-F50CC6AD77A4}"/>
              </a:ext>
            </a:extLst>
          </p:cNvPr>
          <p:cNvSpPr>
            <a:spLocks noGrp="1"/>
          </p:cNvSpPr>
          <p:nvPr userDrawn="1">
            <p:ph type="title" hasCustomPrompt="1"/>
          </p:nvPr>
        </p:nvSpPr>
        <p:spPr>
          <a:xfrm>
            <a:off x="312419" y="2195298"/>
            <a:ext cx="11567160" cy="1386065"/>
          </a:xfrm>
          <a:prstGeom prst="rect">
            <a:avLst/>
          </a:prstGeom>
        </p:spPr>
        <p:txBody>
          <a:bodyPr/>
          <a:lstStyle>
            <a:lvl1pPr algn="ctr">
              <a:defRPr sz="4400" b="1">
                <a:solidFill>
                  <a:schemeClr val="accent3">
                    <a:lumMod val="20000"/>
                    <a:lumOff val="80000"/>
                  </a:schemeClr>
                </a:solidFill>
                <a:latin typeface="Meiryo UI" panose="020B0604030504040204" pitchFamily="50" charset="-128"/>
                <a:ea typeface="Meiryo UI" panose="020B0604030504040204" pitchFamily="50" charset="-128"/>
              </a:defRPr>
            </a:lvl1pPr>
          </a:lstStyle>
          <a:p>
            <a:r>
              <a:rPr kumimoji="1" lang="ja-JP" altLang="en-US" dirty="0"/>
              <a:t>タイトル：文字サイズ最大</a:t>
            </a:r>
            <a:r>
              <a:rPr kumimoji="1" lang="en-US" altLang="ja-JP" dirty="0"/>
              <a:t>44</a:t>
            </a:r>
            <a:r>
              <a:rPr kumimoji="1" lang="ja-JP" altLang="en-US" dirty="0"/>
              <a:t>の中央揃えで統一</a:t>
            </a:r>
            <a:br>
              <a:rPr kumimoji="1" lang="en-US" altLang="ja-JP" dirty="0"/>
            </a:br>
            <a:r>
              <a:rPr kumimoji="1" lang="ja-JP" altLang="en-US" dirty="0"/>
              <a:t>最大でも</a:t>
            </a:r>
            <a:r>
              <a:rPr kumimoji="1" lang="en-US" altLang="ja-JP" dirty="0"/>
              <a:t>2</a:t>
            </a:r>
            <a:r>
              <a:rPr kumimoji="1" lang="ja-JP" altLang="en-US" dirty="0"/>
              <a:t>行まで</a:t>
            </a:r>
            <a:r>
              <a:rPr kumimoji="1" lang="en-US" altLang="ja-JP" dirty="0"/>
              <a:t>(</a:t>
            </a:r>
            <a:r>
              <a:rPr kumimoji="1" lang="en-US" altLang="ja-JP" dirty="0" err="1"/>
              <a:t>Meiryo</a:t>
            </a:r>
            <a:r>
              <a:rPr kumimoji="1" lang="en-US" altLang="ja-JP" dirty="0"/>
              <a:t> UI)</a:t>
            </a:r>
            <a:endParaRPr kumimoji="1" lang="ja-JP" altLang="en-US" dirty="0"/>
          </a:p>
        </p:txBody>
      </p:sp>
      <p:sp>
        <p:nvSpPr>
          <p:cNvPr id="18" name="字幕 2">
            <a:extLst>
              <a:ext uri="{FF2B5EF4-FFF2-40B4-BE49-F238E27FC236}">
                <a16:creationId xmlns:a16="http://schemas.microsoft.com/office/drawing/2014/main" id="{C1EF37DB-F345-4061-B25A-C04915A869BE}"/>
              </a:ext>
            </a:extLst>
          </p:cNvPr>
          <p:cNvSpPr>
            <a:spLocks noGrp="1"/>
          </p:cNvSpPr>
          <p:nvPr userDrawn="1">
            <p:ph type="subTitle" idx="1" hasCustomPrompt="1"/>
          </p:nvPr>
        </p:nvSpPr>
        <p:spPr>
          <a:xfrm>
            <a:off x="1523999" y="3714478"/>
            <a:ext cx="9144000" cy="1368398"/>
          </a:xfrm>
          <a:prstGeom prst="rect">
            <a:avLst/>
          </a:prstGeom>
        </p:spPr>
        <p:txBody>
          <a:bodyPr/>
          <a:lstStyle>
            <a:lvl1pPr marL="0" indent="0" algn="ctr">
              <a:buNone/>
              <a:defRPr sz="2800">
                <a:solidFill>
                  <a:schemeClr val="accent3">
                    <a:lumMod val="20000"/>
                    <a:lumOff val="80000"/>
                  </a:schemeClr>
                </a:solidFill>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z="2400" dirty="0"/>
              <a:t>実施メリットまとめ、日付、社名、部署名、自分の名前、連絡先等</a:t>
            </a:r>
            <a:endParaRPr lang="en-US" altLang="ja-JP" sz="2400" dirty="0"/>
          </a:p>
          <a:p>
            <a:r>
              <a:rPr lang="ja-JP" altLang="en-US" sz="2400" dirty="0"/>
              <a:t>文字サイズ</a:t>
            </a:r>
            <a:r>
              <a:rPr lang="en-US" altLang="ja-JP" sz="2400" dirty="0"/>
              <a:t>24</a:t>
            </a:r>
            <a:r>
              <a:rPr lang="ja-JP" altLang="en-US" sz="2400" dirty="0"/>
              <a:t>の中央揃えで最大でも</a:t>
            </a:r>
            <a:r>
              <a:rPr lang="en-US" altLang="ja-JP" sz="2400" dirty="0"/>
              <a:t>3</a:t>
            </a:r>
            <a:r>
              <a:rPr lang="ja-JP" altLang="en-US" sz="2400" dirty="0"/>
              <a:t>行まで</a:t>
            </a:r>
            <a:endParaRPr lang="en-US" altLang="ja-JP" sz="2400" dirty="0"/>
          </a:p>
          <a:p>
            <a:r>
              <a:rPr lang="en-US" altLang="ja-JP" sz="2400" dirty="0"/>
              <a:t>(</a:t>
            </a:r>
            <a:r>
              <a:rPr lang="en-US" altLang="ja-JP" sz="2400" dirty="0" err="1"/>
              <a:t>Meiryo</a:t>
            </a:r>
            <a:r>
              <a:rPr lang="en-US" altLang="ja-JP" sz="2400" dirty="0"/>
              <a:t> UI)</a:t>
            </a:r>
            <a:endParaRPr lang="ja-JP" altLang="en-US" sz="2400" dirty="0"/>
          </a:p>
        </p:txBody>
      </p:sp>
    </p:spTree>
    <p:extLst>
      <p:ext uri="{BB962C8B-B14F-4D97-AF65-F5344CB8AC3E}">
        <p14:creationId xmlns:p14="http://schemas.microsoft.com/office/powerpoint/2010/main" val="472918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8_中表紙スライド_パターン1">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EBE59C-57F1-45ED-8D98-7F1107A9B4C7}"/>
              </a:ext>
            </a:extLst>
          </p:cNvPr>
          <p:cNvSpPr>
            <a:spLocks noGrp="1"/>
          </p:cNvSpPr>
          <p:nvPr>
            <p:ph type="title" hasCustomPrompt="1"/>
          </p:nvPr>
        </p:nvSpPr>
        <p:spPr>
          <a:xfrm>
            <a:off x="0" y="1728626"/>
            <a:ext cx="5855854" cy="1600200"/>
          </a:xfrm>
          <a:prstGeom prst="rect">
            <a:avLst/>
          </a:prstGeom>
        </p:spPr>
        <p:txBody>
          <a:bodyPr anchor="b"/>
          <a:lstStyle>
            <a:lvl1pPr algn="ctr">
              <a:defRPr sz="2800" b="1">
                <a:latin typeface="Meiryo UI" panose="020B0604030504040204" pitchFamily="50" charset="-128"/>
                <a:ea typeface="Meiryo UI" panose="020B0604030504040204" pitchFamily="50" charset="-128"/>
              </a:defRPr>
            </a:lvl1pPr>
          </a:lstStyle>
          <a:p>
            <a:r>
              <a:rPr kumimoji="1" lang="ja-JP" altLang="en-US" dirty="0"/>
              <a:t>区切りページ：タイトル</a:t>
            </a:r>
            <a:br>
              <a:rPr kumimoji="1" lang="en-US" altLang="ja-JP" dirty="0"/>
            </a:br>
            <a:r>
              <a:rPr kumimoji="1" lang="ja-JP" altLang="en-US" dirty="0"/>
              <a:t>文字サイズ</a:t>
            </a:r>
            <a:r>
              <a:rPr kumimoji="1" lang="en-US" altLang="ja-JP" dirty="0"/>
              <a:t>28</a:t>
            </a:r>
            <a:r>
              <a:rPr kumimoji="1" lang="ja-JP" altLang="en-US" dirty="0"/>
              <a:t>で</a:t>
            </a:r>
            <a:r>
              <a:rPr kumimoji="1" lang="en-US" altLang="ja-JP" dirty="0"/>
              <a:t>2</a:t>
            </a:r>
            <a:r>
              <a:rPr kumimoji="1" lang="ja-JP" altLang="en-US" dirty="0"/>
              <a:t>行まで</a:t>
            </a:r>
          </a:p>
        </p:txBody>
      </p:sp>
      <p:sp>
        <p:nvSpPr>
          <p:cNvPr id="4" name="テキスト プレースホルダー 3">
            <a:extLst>
              <a:ext uri="{FF2B5EF4-FFF2-40B4-BE49-F238E27FC236}">
                <a16:creationId xmlns:a16="http://schemas.microsoft.com/office/drawing/2014/main" id="{FCB439F3-8D78-4BE0-A523-97C358810562}"/>
              </a:ext>
            </a:extLst>
          </p:cNvPr>
          <p:cNvSpPr>
            <a:spLocks noGrp="1"/>
          </p:cNvSpPr>
          <p:nvPr>
            <p:ph type="body" sz="half" idx="2" hasCustomPrompt="1"/>
          </p:nvPr>
        </p:nvSpPr>
        <p:spPr>
          <a:xfrm>
            <a:off x="839788" y="3626437"/>
            <a:ext cx="3932237" cy="2135763"/>
          </a:xfrm>
          <a:prstGeom prst="rect">
            <a:avLst/>
          </a:prstGeom>
        </p:spPr>
        <p:txBody>
          <a:bodyPr/>
          <a:lstStyle>
            <a:lvl1pPr marL="0" indent="0">
              <a:buFont typeface="Arial" panose="020B0604020202020204" pitchFamily="34" charset="0"/>
              <a:buChar char="•"/>
              <a:defRPr sz="2000">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dirty="0"/>
              <a:t>話すことを端的に記載</a:t>
            </a:r>
            <a:endParaRPr kumimoji="1" lang="en-US" altLang="ja-JP" dirty="0"/>
          </a:p>
          <a:p>
            <a:pPr lvl="0"/>
            <a:r>
              <a:rPr kumimoji="1" lang="ja-JP" altLang="en-US" dirty="0"/>
              <a:t>文字サイズ</a:t>
            </a:r>
            <a:r>
              <a:rPr kumimoji="1" lang="en-US" altLang="ja-JP" dirty="0"/>
              <a:t>20</a:t>
            </a:r>
            <a:r>
              <a:rPr kumimoji="1" lang="ja-JP" altLang="en-US" dirty="0"/>
              <a:t>で</a:t>
            </a:r>
            <a:r>
              <a:rPr kumimoji="1" lang="en-US" altLang="ja-JP" dirty="0"/>
              <a:t>5</a:t>
            </a:r>
            <a:r>
              <a:rPr kumimoji="1" lang="ja-JP" altLang="en-US" dirty="0"/>
              <a:t>行程度</a:t>
            </a:r>
            <a:endParaRPr kumimoji="1" lang="en-US" altLang="ja-JP" dirty="0"/>
          </a:p>
          <a:p>
            <a:pPr lvl="0"/>
            <a:r>
              <a:rPr kumimoji="1" lang="ja-JP" altLang="en-US" dirty="0"/>
              <a:t>左揃え</a:t>
            </a:r>
            <a:endParaRPr kumimoji="1" lang="en-US" altLang="ja-JP" dirty="0"/>
          </a:p>
          <a:p>
            <a:pPr lvl="0"/>
            <a:r>
              <a:rPr kumimoji="1" lang="en-US" altLang="ja-JP" dirty="0" err="1"/>
              <a:t>Meiryo</a:t>
            </a:r>
            <a:r>
              <a:rPr kumimoji="1" lang="en-US" altLang="ja-JP" dirty="0"/>
              <a:t> UI</a:t>
            </a:r>
            <a:endParaRPr kumimoji="1" lang="ja-JP" altLang="en-US" dirty="0"/>
          </a:p>
        </p:txBody>
      </p:sp>
      <p:cxnSp>
        <p:nvCxnSpPr>
          <p:cNvPr id="8" name="直線コネクタ 7">
            <a:extLst>
              <a:ext uri="{FF2B5EF4-FFF2-40B4-BE49-F238E27FC236}">
                <a16:creationId xmlns:a16="http://schemas.microsoft.com/office/drawing/2014/main" id="{6CA99AFA-1087-4B2D-97B6-51ED74D75979}"/>
              </a:ext>
            </a:extLst>
          </p:cNvPr>
          <p:cNvCxnSpPr>
            <a:cxnSpLocks/>
          </p:cNvCxnSpPr>
          <p:nvPr userDrawn="1"/>
        </p:nvCxnSpPr>
        <p:spPr>
          <a:xfrm>
            <a:off x="838200" y="3424237"/>
            <a:ext cx="3933825" cy="0"/>
          </a:xfrm>
          <a:prstGeom prst="line">
            <a:avLst/>
          </a:prstGeom>
          <a:ln w="698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図 5" descr="ネットワークの模様が描かれた抽象的な背景">
            <a:extLst>
              <a:ext uri="{FF2B5EF4-FFF2-40B4-BE49-F238E27FC236}">
                <a16:creationId xmlns:a16="http://schemas.microsoft.com/office/drawing/2014/main" id="{CC11B369-7C21-4547-88BB-7370338F72C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030" b="21167"/>
          <a:stretch/>
        </p:blipFill>
        <p:spPr>
          <a:xfrm>
            <a:off x="5855854" y="0"/>
            <a:ext cx="6336145" cy="6396293"/>
          </a:xfrm>
          <a:prstGeom prst="rect">
            <a:avLst/>
          </a:prstGeom>
        </p:spPr>
      </p:pic>
    </p:spTree>
    <p:extLst>
      <p:ext uri="{BB962C8B-B14F-4D97-AF65-F5344CB8AC3E}">
        <p14:creationId xmlns:p14="http://schemas.microsoft.com/office/powerpoint/2010/main" val="1476099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説明スライド_パターン1">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124210-5DE2-4CD2-AF37-73E55B13BCC2}"/>
              </a:ext>
            </a:extLst>
          </p:cNvPr>
          <p:cNvSpPr>
            <a:spLocks noGrp="1"/>
          </p:cNvSpPr>
          <p:nvPr>
            <p:ph type="title" hasCustomPrompt="1"/>
          </p:nvPr>
        </p:nvSpPr>
        <p:spPr>
          <a:xfrm>
            <a:off x="312420" y="200746"/>
            <a:ext cx="11567160" cy="401493"/>
          </a:xfrm>
          <a:prstGeom prst="rect">
            <a:avLst/>
          </a:prstGeom>
        </p:spPr>
        <p:txBody>
          <a:bodyPr/>
          <a:lstStyle>
            <a:lvl1pPr>
              <a:defRPr sz="2400" b="1">
                <a:latin typeface="Meiryo UI" panose="020B0604030504040204" pitchFamily="50" charset="-128"/>
                <a:ea typeface="Meiryo UI" panose="020B0604030504040204" pitchFamily="50" charset="-128"/>
              </a:defRPr>
            </a:lvl1pPr>
          </a:lstStyle>
          <a:p>
            <a:r>
              <a:rPr kumimoji="1" lang="ja-JP" altLang="en-US" dirty="0"/>
              <a:t>タイトル入力：文字サイズ</a:t>
            </a:r>
            <a:r>
              <a:rPr kumimoji="1" lang="en-US" altLang="ja-JP" dirty="0"/>
              <a:t>24</a:t>
            </a:r>
            <a:r>
              <a:rPr kumimoji="1" lang="ja-JP" altLang="en-US" dirty="0"/>
              <a:t>の左揃えで統一</a:t>
            </a:r>
            <a:r>
              <a:rPr kumimoji="1" lang="en-US" altLang="ja-JP" dirty="0"/>
              <a:t>(</a:t>
            </a:r>
            <a:r>
              <a:rPr kumimoji="1" lang="en-US" altLang="ja-JP" dirty="0" err="1"/>
              <a:t>Meiryo</a:t>
            </a:r>
            <a:r>
              <a:rPr kumimoji="1" lang="en-US" altLang="ja-JP" dirty="0"/>
              <a:t> UI)</a:t>
            </a:r>
            <a:endParaRPr kumimoji="1" lang="ja-JP" altLang="en-US" dirty="0"/>
          </a:p>
        </p:txBody>
      </p:sp>
      <p:sp>
        <p:nvSpPr>
          <p:cNvPr id="12" name="テキスト プレースホルダー 3">
            <a:extLst>
              <a:ext uri="{FF2B5EF4-FFF2-40B4-BE49-F238E27FC236}">
                <a16:creationId xmlns:a16="http://schemas.microsoft.com/office/drawing/2014/main" id="{AA60FF3C-60D5-46AB-969B-6E3908E8DC57}"/>
              </a:ext>
            </a:extLst>
          </p:cNvPr>
          <p:cNvSpPr>
            <a:spLocks noGrp="1"/>
          </p:cNvSpPr>
          <p:nvPr>
            <p:ph type="body" sz="half" idx="2" hasCustomPrompt="1"/>
          </p:nvPr>
        </p:nvSpPr>
        <p:spPr>
          <a:xfrm>
            <a:off x="312419" y="863601"/>
            <a:ext cx="11567159" cy="1032598"/>
          </a:xfrm>
          <a:prstGeom prst="rect">
            <a:avLst/>
          </a:prstGeom>
        </p:spPr>
        <p:txBody>
          <a:bodyPr/>
          <a:lstStyle>
            <a:lvl1pPr marL="0" indent="0">
              <a:buNone/>
              <a:defRPr sz="2000">
                <a:latin typeface="Meiryo UI" panose="020B0604030504040204" pitchFamily="50" charset="-128"/>
                <a:ea typeface="Meiryo UI" panose="020B0604030504040204" pitchFamily="50" charset="-128"/>
              </a:defRPr>
            </a:lvl1pPr>
            <a:lvl2pPr marL="457200" indent="0">
              <a:buNone/>
              <a:defRPr sz="1800">
                <a:latin typeface="Meiryo UI" panose="020B0604030504040204" pitchFamily="50" charset="-128"/>
                <a:ea typeface="Meiryo UI" panose="020B0604030504040204" pitchFamily="50" charset="-128"/>
              </a:defRPr>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dirty="0"/>
              <a:t>テキスト入力：文字サイズ</a:t>
            </a:r>
            <a:r>
              <a:rPr kumimoji="1" lang="en-US" altLang="ja-JP" dirty="0"/>
              <a:t>20</a:t>
            </a:r>
            <a:r>
              <a:rPr kumimoji="1" lang="ja-JP" altLang="en-US" dirty="0"/>
              <a:t>で</a:t>
            </a:r>
            <a:r>
              <a:rPr kumimoji="1" lang="en-US" altLang="ja-JP" dirty="0"/>
              <a:t>2</a:t>
            </a:r>
            <a:r>
              <a:rPr kumimoji="1" lang="ja-JP" altLang="en-US" dirty="0"/>
              <a:t>行まで。最大でもサイズ</a:t>
            </a:r>
            <a:r>
              <a:rPr kumimoji="1" lang="en-US" altLang="ja-JP" dirty="0"/>
              <a:t>20</a:t>
            </a:r>
            <a:r>
              <a:rPr kumimoji="1" lang="ja-JP" altLang="en-US" dirty="0"/>
              <a:t>と</a:t>
            </a:r>
            <a:r>
              <a:rPr kumimoji="1" lang="en-US" altLang="ja-JP" dirty="0"/>
              <a:t>18</a:t>
            </a:r>
            <a:r>
              <a:rPr kumimoji="1" lang="ja-JP" altLang="en-US" dirty="0"/>
              <a:t>の組み合わせで</a:t>
            </a:r>
            <a:r>
              <a:rPr kumimoji="1" lang="en-US" altLang="ja-JP" dirty="0"/>
              <a:t>3</a:t>
            </a:r>
            <a:r>
              <a:rPr kumimoji="1" lang="ja-JP" altLang="en-US" dirty="0"/>
              <a:t>行まで</a:t>
            </a:r>
            <a:r>
              <a:rPr kumimoji="1" lang="en-US" altLang="ja-JP" dirty="0"/>
              <a:t>(</a:t>
            </a:r>
            <a:r>
              <a:rPr kumimoji="1" lang="en-US" altLang="ja-JP" dirty="0" err="1"/>
              <a:t>Meiryo</a:t>
            </a:r>
            <a:r>
              <a:rPr kumimoji="1" lang="en-US" altLang="ja-JP" dirty="0"/>
              <a:t> UI) </a:t>
            </a:r>
            <a:r>
              <a:rPr kumimoji="1" lang="ja-JP" altLang="en-US" dirty="0"/>
              <a:t>。</a:t>
            </a:r>
          </a:p>
          <a:p>
            <a:pPr lvl="1"/>
            <a:r>
              <a:rPr kumimoji="1" lang="ja-JP" altLang="en-US" dirty="0"/>
              <a:t>最大でも</a:t>
            </a:r>
            <a:r>
              <a:rPr kumimoji="1" lang="en-US" altLang="ja-JP" dirty="0"/>
              <a:t>3</a:t>
            </a:r>
            <a:r>
              <a:rPr kumimoji="1" lang="ja-JP" altLang="en-US" dirty="0"/>
              <a:t>行まで</a:t>
            </a:r>
            <a:r>
              <a:rPr kumimoji="1" lang="en-US" altLang="ja-JP" dirty="0"/>
              <a:t>(</a:t>
            </a:r>
            <a:r>
              <a:rPr kumimoji="1" lang="en-US" altLang="ja-JP" dirty="0" err="1"/>
              <a:t>Meiryo</a:t>
            </a:r>
            <a:r>
              <a:rPr kumimoji="1" lang="en-US" altLang="ja-JP" dirty="0"/>
              <a:t> UI)</a:t>
            </a:r>
          </a:p>
          <a:p>
            <a:pPr lvl="1"/>
            <a:r>
              <a:rPr kumimoji="1" lang="ja-JP" altLang="en-US" dirty="0"/>
              <a:t>最大でも</a:t>
            </a:r>
            <a:r>
              <a:rPr kumimoji="1" lang="en-US" altLang="ja-JP" dirty="0"/>
              <a:t>3</a:t>
            </a:r>
            <a:r>
              <a:rPr kumimoji="1" lang="ja-JP" altLang="en-US" dirty="0"/>
              <a:t>行まで</a:t>
            </a:r>
            <a:r>
              <a:rPr kumimoji="1" lang="en-US" altLang="ja-JP" dirty="0"/>
              <a:t>(</a:t>
            </a:r>
            <a:r>
              <a:rPr kumimoji="1" lang="en-US" altLang="ja-JP" dirty="0" err="1"/>
              <a:t>Meiryo</a:t>
            </a:r>
            <a:r>
              <a:rPr kumimoji="1" lang="en-US" altLang="ja-JP" dirty="0"/>
              <a:t> UI)</a:t>
            </a:r>
            <a:endParaRPr kumimoji="1" lang="ja-JP" altLang="en-US" dirty="0"/>
          </a:p>
        </p:txBody>
      </p:sp>
      <p:sp>
        <p:nvSpPr>
          <p:cNvPr id="6" name="スライド番号プレースホルダー 5">
            <a:extLst>
              <a:ext uri="{FF2B5EF4-FFF2-40B4-BE49-F238E27FC236}">
                <a16:creationId xmlns:a16="http://schemas.microsoft.com/office/drawing/2014/main" id="{AC19F87F-08B6-4848-B589-2C3D054716D6}"/>
              </a:ext>
            </a:extLst>
          </p:cNvPr>
          <p:cNvSpPr>
            <a:spLocks noGrp="1"/>
          </p:cNvSpPr>
          <p:nvPr>
            <p:ph type="sldNum" sz="quarter" idx="12"/>
          </p:nvPr>
        </p:nvSpPr>
        <p:spPr>
          <a:xfrm>
            <a:off x="5456139" y="6550905"/>
            <a:ext cx="1279723" cy="182129"/>
          </a:xfrm>
          <a:prstGeom prst="rect">
            <a:avLst/>
          </a:prstGeom>
        </p:spPr>
        <p:txBody>
          <a:bodyPr/>
          <a:lstStyle>
            <a:lvl1pPr algn="ctr">
              <a:defRPr sz="800">
                <a:solidFill>
                  <a:schemeClr val="tx1"/>
                </a:solidFill>
                <a:latin typeface="Meiryo UI" panose="020B0604030504040204" pitchFamily="50" charset="-128"/>
                <a:ea typeface="Meiryo UI" panose="020B0604030504040204" pitchFamily="50" charset="-128"/>
              </a:defRPr>
            </a:lvl1pPr>
          </a:lstStyle>
          <a:p>
            <a:fld id="{977C00B9-AD1A-48EE-9442-CB09CA9B7C31}" type="slidenum">
              <a:rPr lang="ja-JP" altLang="en-US" smtClean="0"/>
              <a:pPr/>
              <a:t>‹#›</a:t>
            </a:fld>
            <a:endParaRPr lang="ja-JP" altLang="en-US" dirty="0"/>
          </a:p>
        </p:txBody>
      </p:sp>
    </p:spTree>
    <p:extLst>
      <p:ext uri="{BB962C8B-B14F-4D97-AF65-F5344CB8AC3E}">
        <p14:creationId xmlns:p14="http://schemas.microsoft.com/office/powerpoint/2010/main" val="420063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7_説明スライド_タイトル以外自由記載">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A80FC4BF-4AA4-4081-AED7-728DAC8445C2}"/>
              </a:ext>
            </a:extLst>
          </p:cNvPr>
          <p:cNvSpPr>
            <a:spLocks noGrp="1"/>
          </p:cNvSpPr>
          <p:nvPr>
            <p:ph type="title" hasCustomPrompt="1"/>
          </p:nvPr>
        </p:nvSpPr>
        <p:spPr>
          <a:xfrm>
            <a:off x="312420" y="200746"/>
            <a:ext cx="11567160" cy="401493"/>
          </a:xfrm>
          <a:prstGeom prst="rect">
            <a:avLst/>
          </a:prstGeom>
        </p:spPr>
        <p:txBody>
          <a:bodyPr/>
          <a:lstStyle>
            <a:lvl1pPr>
              <a:defRPr sz="2400" b="1">
                <a:latin typeface="Meiryo UI" panose="020B0604030504040204" pitchFamily="50" charset="-128"/>
                <a:ea typeface="Meiryo UI" panose="020B0604030504040204" pitchFamily="50" charset="-128"/>
              </a:defRPr>
            </a:lvl1pPr>
          </a:lstStyle>
          <a:p>
            <a:r>
              <a:rPr kumimoji="1" lang="ja-JP" altLang="en-US" dirty="0"/>
              <a:t>タイトル入力：文字サイズ</a:t>
            </a:r>
            <a:r>
              <a:rPr kumimoji="1" lang="en-US" altLang="ja-JP" dirty="0"/>
              <a:t>24</a:t>
            </a:r>
            <a:r>
              <a:rPr kumimoji="1" lang="ja-JP" altLang="en-US" dirty="0"/>
              <a:t>の左揃えで統一</a:t>
            </a:r>
            <a:r>
              <a:rPr kumimoji="1" lang="en-US" altLang="ja-JP" dirty="0"/>
              <a:t>(</a:t>
            </a:r>
            <a:r>
              <a:rPr kumimoji="1" lang="en-US" altLang="ja-JP" dirty="0" err="1"/>
              <a:t>Meiryo</a:t>
            </a:r>
            <a:r>
              <a:rPr kumimoji="1" lang="en-US" altLang="ja-JP" dirty="0"/>
              <a:t> UI)</a:t>
            </a:r>
            <a:endParaRPr kumimoji="1" lang="ja-JP" altLang="en-US" dirty="0"/>
          </a:p>
        </p:txBody>
      </p:sp>
      <p:sp>
        <p:nvSpPr>
          <p:cNvPr id="6" name="スライド番号プレースホルダー 5">
            <a:extLst>
              <a:ext uri="{FF2B5EF4-FFF2-40B4-BE49-F238E27FC236}">
                <a16:creationId xmlns:a16="http://schemas.microsoft.com/office/drawing/2014/main" id="{A2FE0CDE-C0B6-448F-A7E9-F83B9B7E1D0A}"/>
              </a:ext>
            </a:extLst>
          </p:cNvPr>
          <p:cNvSpPr>
            <a:spLocks noGrp="1"/>
          </p:cNvSpPr>
          <p:nvPr>
            <p:ph type="sldNum" sz="quarter" idx="4"/>
          </p:nvPr>
        </p:nvSpPr>
        <p:spPr>
          <a:xfrm>
            <a:off x="5392153" y="6562651"/>
            <a:ext cx="1407695" cy="182129"/>
          </a:xfrm>
          <a:prstGeom prst="rect">
            <a:avLst/>
          </a:prstGeom>
        </p:spPr>
        <p:txBody>
          <a:bodyPr/>
          <a:lstStyle>
            <a:lvl1pPr algn="ctr">
              <a:defRPr sz="800">
                <a:latin typeface="Meiryo UI" panose="020B0604030504040204" pitchFamily="50" charset="-128"/>
                <a:ea typeface="Meiryo UI" panose="020B0604030504040204" pitchFamily="50" charset="-128"/>
              </a:defRPr>
            </a:lvl1pPr>
          </a:lstStyle>
          <a:p>
            <a:pPr algn="ctr"/>
            <a:fld id="{977C00B9-AD1A-48EE-9442-CB09CA9B7C31}" type="slidenum">
              <a:rPr lang="ja-JP" altLang="en-US" smtClean="0"/>
              <a:pPr/>
              <a:t>‹#›</a:t>
            </a:fld>
            <a:endParaRPr lang="ja-JP" altLang="en-US" dirty="0"/>
          </a:p>
        </p:txBody>
      </p:sp>
    </p:spTree>
    <p:extLst>
      <p:ext uri="{BB962C8B-B14F-4D97-AF65-F5344CB8AC3E}">
        <p14:creationId xmlns:p14="http://schemas.microsoft.com/office/powerpoint/2010/main" val="630235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8_中表紙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EBE59C-57F1-45ED-8D98-7F1107A9B4C7}"/>
              </a:ext>
            </a:extLst>
          </p:cNvPr>
          <p:cNvSpPr>
            <a:spLocks noGrp="1"/>
          </p:cNvSpPr>
          <p:nvPr>
            <p:ph type="title" hasCustomPrompt="1"/>
          </p:nvPr>
        </p:nvSpPr>
        <p:spPr>
          <a:xfrm>
            <a:off x="839788" y="1728626"/>
            <a:ext cx="3932237" cy="1600200"/>
          </a:xfrm>
          <a:prstGeom prst="rect">
            <a:avLst/>
          </a:prstGeom>
        </p:spPr>
        <p:txBody>
          <a:bodyPr anchor="b"/>
          <a:lstStyle>
            <a:lvl1pPr algn="ctr">
              <a:defRPr sz="2800" b="1">
                <a:latin typeface="Meiryo UI" panose="020B0604030504040204" pitchFamily="50" charset="-128"/>
                <a:ea typeface="Meiryo UI" panose="020B0604030504040204" pitchFamily="50" charset="-128"/>
              </a:defRPr>
            </a:lvl1pPr>
          </a:lstStyle>
          <a:p>
            <a:r>
              <a:rPr kumimoji="1" lang="ja-JP" altLang="en-US" dirty="0"/>
              <a:t>区切りページ：タイトル</a:t>
            </a:r>
            <a:br>
              <a:rPr kumimoji="1" lang="en-US" altLang="ja-JP" dirty="0"/>
            </a:br>
            <a:r>
              <a:rPr kumimoji="1" lang="ja-JP" altLang="en-US" dirty="0"/>
              <a:t>文字サイズ</a:t>
            </a:r>
            <a:r>
              <a:rPr kumimoji="1" lang="en-US" altLang="ja-JP" dirty="0"/>
              <a:t>28</a:t>
            </a:r>
            <a:r>
              <a:rPr kumimoji="1" lang="ja-JP" altLang="en-US" dirty="0"/>
              <a:t>で</a:t>
            </a:r>
            <a:r>
              <a:rPr kumimoji="1" lang="en-US" altLang="ja-JP" dirty="0"/>
              <a:t>2</a:t>
            </a:r>
            <a:r>
              <a:rPr kumimoji="1" lang="ja-JP" altLang="en-US" dirty="0"/>
              <a:t>行まで</a:t>
            </a:r>
          </a:p>
        </p:txBody>
      </p:sp>
      <p:sp>
        <p:nvSpPr>
          <p:cNvPr id="4" name="テキスト プレースホルダー 3">
            <a:extLst>
              <a:ext uri="{FF2B5EF4-FFF2-40B4-BE49-F238E27FC236}">
                <a16:creationId xmlns:a16="http://schemas.microsoft.com/office/drawing/2014/main" id="{FCB439F3-8D78-4BE0-A523-97C358810562}"/>
              </a:ext>
            </a:extLst>
          </p:cNvPr>
          <p:cNvSpPr>
            <a:spLocks noGrp="1"/>
          </p:cNvSpPr>
          <p:nvPr>
            <p:ph type="body" sz="half" idx="2" hasCustomPrompt="1"/>
          </p:nvPr>
        </p:nvSpPr>
        <p:spPr>
          <a:xfrm>
            <a:off x="839788" y="3626437"/>
            <a:ext cx="3932237" cy="2135763"/>
          </a:xfrm>
          <a:prstGeom prst="rect">
            <a:avLst/>
          </a:prstGeom>
        </p:spPr>
        <p:txBody>
          <a:bodyPr/>
          <a:lstStyle>
            <a:lvl1pPr marL="0" indent="0">
              <a:buFont typeface="Arial" panose="020B0604020202020204" pitchFamily="34" charset="0"/>
              <a:buChar char="•"/>
              <a:defRPr sz="2000">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dirty="0"/>
              <a:t>話すことを端的に記載</a:t>
            </a:r>
            <a:endParaRPr kumimoji="1" lang="en-US" altLang="ja-JP" dirty="0"/>
          </a:p>
          <a:p>
            <a:pPr lvl="0"/>
            <a:r>
              <a:rPr kumimoji="1" lang="ja-JP" altLang="en-US" dirty="0"/>
              <a:t>文字サイズ</a:t>
            </a:r>
            <a:r>
              <a:rPr kumimoji="1" lang="en-US" altLang="ja-JP" dirty="0"/>
              <a:t>20</a:t>
            </a:r>
            <a:r>
              <a:rPr kumimoji="1" lang="ja-JP" altLang="en-US" dirty="0"/>
              <a:t>で</a:t>
            </a:r>
            <a:r>
              <a:rPr kumimoji="1" lang="en-US" altLang="ja-JP" dirty="0"/>
              <a:t>5</a:t>
            </a:r>
            <a:r>
              <a:rPr kumimoji="1" lang="ja-JP" altLang="en-US" dirty="0"/>
              <a:t>行程度</a:t>
            </a:r>
            <a:endParaRPr kumimoji="1" lang="en-US" altLang="ja-JP" dirty="0"/>
          </a:p>
          <a:p>
            <a:pPr lvl="0"/>
            <a:r>
              <a:rPr kumimoji="1" lang="ja-JP" altLang="en-US" dirty="0"/>
              <a:t>左揃え</a:t>
            </a:r>
            <a:endParaRPr kumimoji="1" lang="en-US" altLang="ja-JP" dirty="0"/>
          </a:p>
          <a:p>
            <a:pPr lvl="0"/>
            <a:r>
              <a:rPr kumimoji="1" lang="en-US" altLang="ja-JP" dirty="0" err="1"/>
              <a:t>Meiryo</a:t>
            </a:r>
            <a:r>
              <a:rPr kumimoji="1" lang="en-US" altLang="ja-JP" dirty="0"/>
              <a:t> UI</a:t>
            </a:r>
            <a:endParaRPr kumimoji="1" lang="ja-JP" altLang="en-US" dirty="0"/>
          </a:p>
        </p:txBody>
      </p:sp>
      <p:cxnSp>
        <p:nvCxnSpPr>
          <p:cNvPr id="8" name="直線コネクタ 7">
            <a:extLst>
              <a:ext uri="{FF2B5EF4-FFF2-40B4-BE49-F238E27FC236}">
                <a16:creationId xmlns:a16="http://schemas.microsoft.com/office/drawing/2014/main" id="{6CA99AFA-1087-4B2D-97B6-51ED74D75979}"/>
              </a:ext>
            </a:extLst>
          </p:cNvPr>
          <p:cNvCxnSpPr>
            <a:cxnSpLocks/>
          </p:cNvCxnSpPr>
          <p:nvPr userDrawn="1"/>
        </p:nvCxnSpPr>
        <p:spPr>
          <a:xfrm>
            <a:off x="838200" y="3424237"/>
            <a:ext cx="3933825" cy="0"/>
          </a:xfrm>
          <a:prstGeom prst="line">
            <a:avLst/>
          </a:prstGeom>
          <a:ln w="69850">
            <a:solidFill>
              <a:srgbClr val="005392"/>
            </a:solidFill>
          </a:ln>
        </p:spPr>
        <p:style>
          <a:lnRef idx="1">
            <a:schemeClr val="accent1"/>
          </a:lnRef>
          <a:fillRef idx="0">
            <a:schemeClr val="accent1"/>
          </a:fillRef>
          <a:effectRef idx="0">
            <a:schemeClr val="accent1"/>
          </a:effectRef>
          <a:fontRef idx="minor">
            <a:schemeClr val="tx1"/>
          </a:fontRef>
        </p:style>
      </p:cxnSp>
      <p:pic>
        <p:nvPicPr>
          <p:cNvPr id="12" name="図 11">
            <a:extLst>
              <a:ext uri="{FF2B5EF4-FFF2-40B4-BE49-F238E27FC236}">
                <a16:creationId xmlns:a16="http://schemas.microsoft.com/office/drawing/2014/main" id="{EDFAB332-7002-4E07-9103-2CD5F99DADB8}"/>
              </a:ext>
            </a:extLst>
          </p:cNvPr>
          <p:cNvPicPr>
            <a:picLocks noChangeAspect="1"/>
          </p:cNvPicPr>
          <p:nvPr userDrawn="1"/>
        </p:nvPicPr>
        <p:blipFill rotWithShape="1">
          <a:blip r:embed="rId2"/>
          <a:srcRect l="9197" r="11182"/>
          <a:stretch/>
        </p:blipFill>
        <p:spPr>
          <a:xfrm>
            <a:off x="5860212" y="0"/>
            <a:ext cx="6331788" cy="6382561"/>
          </a:xfrm>
          <a:prstGeom prst="rect">
            <a:avLst/>
          </a:prstGeom>
        </p:spPr>
      </p:pic>
    </p:spTree>
    <p:extLst>
      <p:ext uri="{BB962C8B-B14F-4D97-AF65-F5344CB8AC3E}">
        <p14:creationId xmlns:p14="http://schemas.microsoft.com/office/powerpoint/2010/main" val="24343561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85000"/>
          </a:schemeClr>
        </a:solidFill>
        <a:effectLst/>
      </p:bgPr>
    </p:bg>
    <p:spTree>
      <p:nvGrpSpPr>
        <p:cNvPr id="1" name=""/>
        <p:cNvGrpSpPr/>
        <p:nvPr/>
      </p:nvGrpSpPr>
      <p:grpSpPr>
        <a:xfrm>
          <a:off x="0" y="0"/>
          <a:ext cx="0" cy="0"/>
          <a:chOff x="0" y="0"/>
          <a:chExt cx="0" cy="0"/>
        </a:xfrm>
      </p:grpSpPr>
      <p:sp>
        <p:nvSpPr>
          <p:cNvPr id="5" name="スライド番号プレースホルダー 5">
            <a:extLst>
              <a:ext uri="{FF2B5EF4-FFF2-40B4-BE49-F238E27FC236}">
                <a16:creationId xmlns:a16="http://schemas.microsoft.com/office/drawing/2014/main" id="{61275E36-1A83-42DE-B832-98EFAE2CCB07}"/>
              </a:ext>
            </a:extLst>
          </p:cNvPr>
          <p:cNvSpPr>
            <a:spLocks noGrp="1"/>
          </p:cNvSpPr>
          <p:nvPr>
            <p:ph type="sldNum" sz="quarter" idx="4"/>
          </p:nvPr>
        </p:nvSpPr>
        <p:spPr>
          <a:xfrm>
            <a:off x="5456139" y="6550905"/>
            <a:ext cx="1279723" cy="182129"/>
          </a:xfrm>
          <a:prstGeom prst="rect">
            <a:avLst/>
          </a:prstGeom>
        </p:spPr>
        <p:txBody>
          <a:bodyPr/>
          <a:lstStyle>
            <a:lvl1pPr algn="ctr">
              <a:defRPr sz="800">
                <a:solidFill>
                  <a:schemeClr val="tx1"/>
                </a:solidFill>
                <a:latin typeface="Meiryo UI" panose="020B0604030504040204" pitchFamily="50" charset="-128"/>
                <a:ea typeface="Meiryo UI" panose="020B0604030504040204" pitchFamily="50" charset="-128"/>
              </a:defRPr>
            </a:lvl1pPr>
          </a:lstStyle>
          <a:p>
            <a:fld id="{977C00B9-AD1A-48EE-9442-CB09CA9B7C31}" type="slidenum">
              <a:rPr lang="ja-JP" altLang="en-US" smtClean="0"/>
              <a:pPr/>
              <a:t>‹#›</a:t>
            </a:fld>
            <a:endParaRPr lang="ja-JP" altLang="en-US" dirty="0"/>
          </a:p>
        </p:txBody>
      </p:sp>
      <p:sp>
        <p:nvSpPr>
          <p:cNvPr id="6" name="正方形/長方形 5">
            <a:extLst>
              <a:ext uri="{FF2B5EF4-FFF2-40B4-BE49-F238E27FC236}">
                <a16:creationId xmlns:a16="http://schemas.microsoft.com/office/drawing/2014/main" id="{27936163-6F24-4B32-BDDC-D09B9B6F0EBA}"/>
              </a:ext>
            </a:extLst>
          </p:cNvPr>
          <p:cNvSpPr/>
          <p:nvPr userDrawn="1"/>
        </p:nvSpPr>
        <p:spPr>
          <a:xfrm>
            <a:off x="10287001" y="6486526"/>
            <a:ext cx="1809750" cy="262520"/>
          </a:xfrm>
          <a:prstGeom prst="rect">
            <a:avLst/>
          </a:prstGeom>
          <a:noFill/>
          <a:ln>
            <a:solidFill>
              <a:schemeClr val="tx1">
                <a:lumMod val="50000"/>
                <a:lumOff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パートナー様ロゴ</a:t>
            </a:r>
          </a:p>
        </p:txBody>
      </p:sp>
    </p:spTree>
    <p:extLst>
      <p:ext uri="{BB962C8B-B14F-4D97-AF65-F5344CB8AC3E}">
        <p14:creationId xmlns:p14="http://schemas.microsoft.com/office/powerpoint/2010/main" val="3887182974"/>
      </p:ext>
    </p:extLst>
  </p:cSld>
  <p:clrMap bg1="lt1" tx1="dk1" bg2="lt2" tx2="dk2" accent1="accent1" accent2="accent2" accent3="accent3" accent4="accent4" accent5="accent5" accent6="accent6" hlink="hlink" folHlink="folHlink"/>
  <p:sldLayoutIdLst>
    <p:sldLayoutId id="2147483744" r:id="rId1"/>
    <p:sldLayoutId id="2147483751" r:id="rId2"/>
    <p:sldLayoutId id="2147483724" r:id="rId3"/>
    <p:sldLayoutId id="2147483740" r:id="rId4"/>
    <p:sldLayoutId id="2147483752" r:id="rId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png"/><Relationship Id="rId3" Type="http://schemas.openxmlformats.org/officeDocument/2006/relationships/image" Target="../media/image4.sv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pn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a:extLst>
              <a:ext uri="{FF2B5EF4-FFF2-40B4-BE49-F238E27FC236}">
                <a16:creationId xmlns:a16="http://schemas.microsoft.com/office/drawing/2014/main" id="{A8BE8AE6-933F-4866-9876-B5CD11B13484}"/>
              </a:ext>
            </a:extLst>
          </p:cNvPr>
          <p:cNvSpPr>
            <a:spLocks noGrp="1"/>
          </p:cNvSpPr>
          <p:nvPr>
            <p:ph type="title"/>
          </p:nvPr>
        </p:nvSpPr>
        <p:spPr>
          <a:xfrm>
            <a:off x="312418" y="1949498"/>
            <a:ext cx="11567160" cy="1386065"/>
          </a:xfrm>
          <a:prstGeom prst="rect">
            <a:avLst/>
          </a:prstGeom>
        </p:spPr>
        <p:txBody>
          <a:bodyPr/>
          <a:lstStyle/>
          <a:p>
            <a:pPr algn="ctr"/>
            <a:br>
              <a:rPr lang="en-US" altLang="ja-JP" sz="4000" dirty="0">
                <a:latin typeface="メイリオ" panose="020B0604030504040204" pitchFamily="50" charset="-128"/>
                <a:ea typeface="メイリオ" panose="020B0604030504040204" pitchFamily="50" charset="-128"/>
                <a:cs typeface="Segoe UI" panose="020B0502040204020203" pitchFamily="34" charset="0"/>
              </a:rPr>
            </a:br>
            <a:r>
              <a:rPr lang="ja-JP" altLang="en-US" sz="3200" b="1" dirty="0">
                <a:latin typeface="メイリオ" panose="020B0604030504040204" pitchFamily="50" charset="-128"/>
                <a:ea typeface="メイリオ" panose="020B0604030504040204" pitchFamily="50" charset="-128"/>
                <a:cs typeface="Segoe UI" panose="020B0502040204020203" pitchFamily="34" charset="0"/>
              </a:rPr>
              <a:t>法人見込み度</a:t>
            </a:r>
            <a:r>
              <a:rPr lang="en-US" altLang="ja-JP" sz="3200" b="1" dirty="0">
                <a:latin typeface="メイリオ" panose="020B0604030504040204" pitchFamily="50" charset="-128"/>
                <a:ea typeface="メイリオ" panose="020B0604030504040204" pitchFamily="50" charset="-128"/>
                <a:cs typeface="Segoe UI" panose="020B0502040204020203" pitchFamily="34" charset="0"/>
              </a:rPr>
              <a:t>AI</a:t>
            </a:r>
            <a:r>
              <a:rPr lang="ja-JP" altLang="en-US" sz="3200" b="1" dirty="0">
                <a:latin typeface="メイリオ" panose="020B0604030504040204" pitchFamily="50" charset="-128"/>
                <a:ea typeface="メイリオ" panose="020B0604030504040204" pitchFamily="50" charset="-128"/>
                <a:cs typeface="Segoe UI" panose="020B0502040204020203" pitchFamily="34" charset="0"/>
              </a:rPr>
              <a:t>スコアリングエンジン</a:t>
            </a:r>
            <a:br>
              <a:rPr lang="en-US" altLang="ja-JP" sz="4000" b="1" dirty="0">
                <a:latin typeface="メイリオ" panose="020B0604030504040204" pitchFamily="50" charset="-128"/>
                <a:ea typeface="メイリオ" panose="020B0604030504040204" pitchFamily="50" charset="-128"/>
                <a:cs typeface="Segoe UI" panose="020B0502040204020203" pitchFamily="34" charset="0"/>
              </a:rPr>
            </a:br>
            <a:r>
              <a:rPr lang="ja-JP" altLang="en-US" b="1" dirty="0">
                <a:latin typeface="メイリオ" panose="020B0604030504040204" pitchFamily="50" charset="-128"/>
                <a:ea typeface="メイリオ" panose="020B0604030504040204" pitchFamily="50" charset="-128"/>
                <a:cs typeface="Segoe UI" panose="020B0502040204020203" pitchFamily="34" charset="0"/>
              </a:rPr>
              <a:t>「</a:t>
            </a:r>
            <a:r>
              <a:rPr lang="en-US" altLang="ja-JP" b="1" dirty="0">
                <a:latin typeface="メイリオ" panose="020B0604030504040204" pitchFamily="50" charset="-128"/>
                <a:ea typeface="メイリオ" panose="020B0604030504040204" pitchFamily="50" charset="-128"/>
                <a:cs typeface="Segoe UI" panose="020B0502040204020203" pitchFamily="34" charset="0"/>
              </a:rPr>
              <a:t>Rating2.0</a:t>
            </a:r>
            <a:r>
              <a:rPr lang="ja-JP" altLang="en-US" b="1" dirty="0">
                <a:latin typeface="メイリオ" panose="020B0604030504040204" pitchFamily="50" charset="-128"/>
                <a:ea typeface="メイリオ" panose="020B0604030504040204" pitchFamily="50" charset="-128"/>
                <a:cs typeface="Segoe UI" panose="020B0502040204020203" pitchFamily="34" charset="0"/>
              </a:rPr>
              <a:t>」</a:t>
            </a:r>
            <a:br>
              <a:rPr lang="en-US" altLang="ja-JP" b="1" dirty="0">
                <a:latin typeface="Meiryo UI" panose="020B0604030504040204" pitchFamily="50" charset="-128"/>
                <a:ea typeface="Meiryo UI" panose="020B0604030504040204" pitchFamily="50" charset="-128"/>
                <a:cs typeface="Segoe UI" panose="020B0502040204020203" pitchFamily="34" charset="0"/>
              </a:rPr>
            </a:br>
            <a:endParaRPr lang="ja-JP" altLang="en-US" dirty="0"/>
          </a:p>
        </p:txBody>
      </p:sp>
    </p:spTree>
    <p:extLst>
      <p:ext uri="{BB962C8B-B14F-4D97-AF65-F5344CB8AC3E}">
        <p14:creationId xmlns:p14="http://schemas.microsoft.com/office/powerpoint/2010/main" val="942310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コネクタ: カギ線 29">
            <a:extLst>
              <a:ext uri="{FF2B5EF4-FFF2-40B4-BE49-F238E27FC236}">
                <a16:creationId xmlns:a16="http://schemas.microsoft.com/office/drawing/2014/main" id="{FBFC8F07-614B-4CB1-B97A-46DEFE6A9A7C}"/>
              </a:ext>
            </a:extLst>
          </p:cNvPr>
          <p:cNvCxnSpPr>
            <a:cxnSpLocks/>
            <a:endCxn id="22" idx="2"/>
          </p:cNvCxnSpPr>
          <p:nvPr/>
        </p:nvCxnSpPr>
        <p:spPr>
          <a:xfrm flipV="1">
            <a:off x="5996715" y="2782261"/>
            <a:ext cx="2703855" cy="1184498"/>
          </a:xfrm>
          <a:prstGeom prst="bentConnector2">
            <a:avLst/>
          </a:prstGeom>
          <a:ln w="25400">
            <a:solidFill>
              <a:srgbClr val="FF0000"/>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E0F6E380-16A5-486A-928A-20143A4909A2}"/>
              </a:ext>
            </a:extLst>
          </p:cNvPr>
          <p:cNvCxnSpPr>
            <a:cxnSpLocks/>
          </p:cNvCxnSpPr>
          <p:nvPr/>
        </p:nvCxnSpPr>
        <p:spPr>
          <a:xfrm>
            <a:off x="7634224" y="461072"/>
            <a:ext cx="0" cy="127053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C8AA67B9-EFE4-4B0E-9509-32E4BC2D77CE}"/>
              </a:ext>
            </a:extLst>
          </p:cNvPr>
          <p:cNvSpPr>
            <a:spLocks noGrp="1"/>
          </p:cNvSpPr>
          <p:nvPr>
            <p:ph type="title"/>
          </p:nvPr>
        </p:nvSpPr>
        <p:spPr/>
        <p:txBody>
          <a:bodyPr/>
          <a:lstStyle/>
          <a:p>
            <a:r>
              <a:rPr kumimoji="1" lang="en-US" altLang="ja-JP" dirty="0"/>
              <a:t>Rating</a:t>
            </a:r>
            <a:r>
              <a:rPr kumimoji="1" lang="ja-JP" altLang="en-US" dirty="0"/>
              <a:t>スコアの反映スケジュール（月</a:t>
            </a:r>
            <a:r>
              <a:rPr kumimoji="1" lang="en-US" altLang="ja-JP" dirty="0"/>
              <a:t>1</a:t>
            </a:r>
            <a:r>
              <a:rPr kumimoji="1" lang="ja-JP" altLang="en-US" dirty="0"/>
              <a:t>回更新）</a:t>
            </a:r>
          </a:p>
        </p:txBody>
      </p:sp>
      <p:sp>
        <p:nvSpPr>
          <p:cNvPr id="3" name="スライド番号プレースホルダー 2">
            <a:extLst>
              <a:ext uri="{FF2B5EF4-FFF2-40B4-BE49-F238E27FC236}">
                <a16:creationId xmlns:a16="http://schemas.microsoft.com/office/drawing/2014/main" id="{E4B1C583-6C8A-4418-880C-78CFA30FE10D}"/>
              </a:ext>
            </a:extLst>
          </p:cNvPr>
          <p:cNvSpPr>
            <a:spLocks noGrp="1"/>
          </p:cNvSpPr>
          <p:nvPr>
            <p:ph type="sldNum" sz="quarter" idx="4"/>
          </p:nvPr>
        </p:nvSpPr>
        <p:spPr/>
        <p:txBody>
          <a:bodyPr/>
          <a:lstStyle/>
          <a:p>
            <a:pPr algn="ctr"/>
            <a:fld id="{977C00B9-AD1A-48EE-9442-CB09CA9B7C31}" type="slidenum">
              <a:rPr lang="ja-JP" altLang="en-US" smtClean="0"/>
              <a:pPr algn="ctr"/>
              <a:t>10</a:t>
            </a:fld>
            <a:endParaRPr lang="ja-JP" altLang="en-US" dirty="0"/>
          </a:p>
        </p:txBody>
      </p:sp>
      <p:grpSp>
        <p:nvGrpSpPr>
          <p:cNvPr id="23" name="グループ化 22">
            <a:extLst>
              <a:ext uri="{FF2B5EF4-FFF2-40B4-BE49-F238E27FC236}">
                <a16:creationId xmlns:a16="http://schemas.microsoft.com/office/drawing/2014/main" id="{48D8F5AE-4290-44F9-B31E-77559B8220A4}"/>
              </a:ext>
            </a:extLst>
          </p:cNvPr>
          <p:cNvGrpSpPr/>
          <p:nvPr/>
        </p:nvGrpSpPr>
        <p:grpSpPr>
          <a:xfrm>
            <a:off x="403868" y="1320093"/>
            <a:ext cx="11026894" cy="4217814"/>
            <a:chOff x="1735774" y="1964302"/>
            <a:chExt cx="13622117" cy="4217814"/>
          </a:xfrm>
        </p:grpSpPr>
        <p:sp>
          <p:nvSpPr>
            <p:cNvPr id="11" name="矢印: 五方向 10">
              <a:extLst>
                <a:ext uri="{FF2B5EF4-FFF2-40B4-BE49-F238E27FC236}">
                  <a16:creationId xmlns:a16="http://schemas.microsoft.com/office/drawing/2014/main" id="{7A962D2A-5A65-4145-849D-A9D229DD3FD3}"/>
                </a:ext>
              </a:extLst>
            </p:cNvPr>
            <p:cNvSpPr/>
            <p:nvPr/>
          </p:nvSpPr>
          <p:spPr bwMode="auto">
            <a:xfrm>
              <a:off x="1735774" y="1964302"/>
              <a:ext cx="8915798" cy="401492"/>
            </a:xfrm>
            <a:prstGeom prst="homePlate">
              <a:avLst/>
            </a:prstGeom>
            <a:solidFill>
              <a:schemeClr val="accent1">
                <a:alpha val="77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ja-JP" altLang="en-US" b="1" dirty="0">
                <a:latin typeface="Meiryo UI" panose="020B0604030504040204" pitchFamily="50" charset="-128"/>
                <a:ea typeface="Meiryo UI" panose="020B0604030504040204" pitchFamily="50" charset="-128"/>
              </a:endParaRPr>
            </a:p>
          </p:txBody>
        </p:sp>
        <p:sp>
          <p:nvSpPr>
            <p:cNvPr id="14" name="矢印: 五方向 13">
              <a:extLst>
                <a:ext uri="{FF2B5EF4-FFF2-40B4-BE49-F238E27FC236}">
                  <a16:creationId xmlns:a16="http://schemas.microsoft.com/office/drawing/2014/main" id="{A4E12E29-258B-4D95-BE83-12D4A1FCA542}"/>
                </a:ext>
              </a:extLst>
            </p:cNvPr>
            <p:cNvSpPr/>
            <p:nvPr/>
          </p:nvSpPr>
          <p:spPr bwMode="auto">
            <a:xfrm>
              <a:off x="6149250" y="4238076"/>
              <a:ext cx="2538006" cy="778424"/>
            </a:xfrm>
            <a:prstGeom prst="homePlate">
              <a:avLst/>
            </a:prstGeom>
            <a:solidFill>
              <a:schemeClr val="bg1">
                <a:lumMod val="8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ja-JP" altLang="en-US" sz="1200" dirty="0">
                <a:latin typeface="Meiryo UI" panose="020B0604030504040204" pitchFamily="50" charset="-128"/>
                <a:ea typeface="Meiryo UI" panose="020B0604030504040204" pitchFamily="50" charset="-128"/>
              </a:endParaRPr>
            </a:p>
          </p:txBody>
        </p:sp>
        <p:cxnSp>
          <p:nvCxnSpPr>
            <p:cNvPr id="17" name="直線コネクタ 16">
              <a:extLst>
                <a:ext uri="{FF2B5EF4-FFF2-40B4-BE49-F238E27FC236}">
                  <a16:creationId xmlns:a16="http://schemas.microsoft.com/office/drawing/2014/main" id="{36649D8C-32BB-42BF-B86D-41D3078454BF}"/>
                </a:ext>
              </a:extLst>
            </p:cNvPr>
            <p:cNvCxnSpPr>
              <a:cxnSpLocks/>
            </p:cNvCxnSpPr>
            <p:nvPr/>
          </p:nvCxnSpPr>
          <p:spPr>
            <a:xfrm flipH="1">
              <a:off x="8740516" y="1964302"/>
              <a:ext cx="5" cy="406819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矢印: 五方向 21">
              <a:extLst>
                <a:ext uri="{FF2B5EF4-FFF2-40B4-BE49-F238E27FC236}">
                  <a16:creationId xmlns:a16="http://schemas.microsoft.com/office/drawing/2014/main" id="{33DB9261-91B9-4447-8C48-C7BE5D350150}"/>
                </a:ext>
              </a:extLst>
            </p:cNvPr>
            <p:cNvSpPr/>
            <p:nvPr/>
          </p:nvSpPr>
          <p:spPr bwMode="auto">
            <a:xfrm>
              <a:off x="9093198" y="2648046"/>
              <a:ext cx="6264693" cy="778424"/>
            </a:xfrm>
            <a:prstGeom prst="homePlate">
              <a:avLst/>
            </a:prstGeom>
            <a:solidFill>
              <a:srgbClr val="FFC000">
                <a:alpha val="58000"/>
              </a:srgb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lnSpc>
                  <a:spcPct val="200000"/>
                </a:lnSpc>
                <a:spcBef>
                  <a:spcPct val="0"/>
                </a:spcBef>
                <a:spcAft>
                  <a:spcPct val="0"/>
                </a:spcAft>
              </a:pPr>
              <a:r>
                <a:rPr lang="ja-JP" altLang="en-US" sz="2000" dirty="0">
                  <a:latin typeface="Meiryo UI" panose="020B0604030504040204" pitchFamily="50" charset="-128"/>
                  <a:ea typeface="Meiryo UI" panose="020B0604030504040204" pitchFamily="50" charset="-128"/>
                </a:rPr>
                <a:t>新しい</a:t>
              </a:r>
              <a:r>
                <a:rPr lang="en-US" altLang="ja-JP" sz="2000" dirty="0">
                  <a:latin typeface="Meiryo UI" panose="020B0604030504040204" pitchFamily="50" charset="-128"/>
                  <a:ea typeface="Meiryo UI" panose="020B0604030504040204" pitchFamily="50" charset="-128"/>
                </a:rPr>
                <a:t>Rating</a:t>
              </a:r>
              <a:r>
                <a:rPr lang="ja-JP" altLang="en-US" sz="2000" dirty="0">
                  <a:latin typeface="Meiryo UI" panose="020B0604030504040204" pitchFamily="50" charset="-128"/>
                  <a:ea typeface="Meiryo UI" panose="020B0604030504040204" pitchFamily="50" charset="-128"/>
                </a:rPr>
                <a:t>スコアの利用開始</a:t>
              </a:r>
            </a:p>
          </p:txBody>
        </p:sp>
        <p:grpSp>
          <p:nvGrpSpPr>
            <p:cNvPr id="20" name="グループ化 19">
              <a:extLst>
                <a:ext uri="{FF2B5EF4-FFF2-40B4-BE49-F238E27FC236}">
                  <a16:creationId xmlns:a16="http://schemas.microsoft.com/office/drawing/2014/main" id="{B03E0E51-CE00-49EE-A921-051413FC7F17}"/>
                </a:ext>
              </a:extLst>
            </p:cNvPr>
            <p:cNvGrpSpPr/>
            <p:nvPr/>
          </p:nvGrpSpPr>
          <p:grpSpPr>
            <a:xfrm>
              <a:off x="8629808" y="2580209"/>
              <a:ext cx="570319" cy="3601907"/>
              <a:chOff x="8629808" y="2580209"/>
              <a:chExt cx="570319" cy="3601907"/>
            </a:xfrm>
          </p:grpSpPr>
          <p:sp>
            <p:nvSpPr>
              <p:cNvPr id="18" name="正方形/長方形 17">
                <a:extLst>
                  <a:ext uri="{FF2B5EF4-FFF2-40B4-BE49-F238E27FC236}">
                    <a16:creationId xmlns:a16="http://schemas.microsoft.com/office/drawing/2014/main" id="{CDEE8F4F-CD28-475B-B3E7-EE97843FEAD4}"/>
                  </a:ext>
                </a:extLst>
              </p:cNvPr>
              <p:cNvSpPr/>
              <p:nvPr/>
            </p:nvSpPr>
            <p:spPr>
              <a:xfrm>
                <a:off x="8737601" y="2580209"/>
                <a:ext cx="355598" cy="321099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18">
                <a:extLst>
                  <a:ext uri="{FF2B5EF4-FFF2-40B4-BE49-F238E27FC236}">
                    <a16:creationId xmlns:a16="http://schemas.microsoft.com/office/drawing/2014/main" id="{9EF54304-466A-4329-8902-80AC9CF73504}"/>
                  </a:ext>
                </a:extLst>
              </p:cNvPr>
              <p:cNvSpPr txBox="1"/>
              <p:nvPr/>
            </p:nvSpPr>
            <p:spPr>
              <a:xfrm>
                <a:off x="8629808" y="3030754"/>
                <a:ext cx="570319" cy="3151362"/>
              </a:xfrm>
              <a:prstGeom prst="rect">
                <a:avLst/>
              </a:prstGeom>
              <a:noFill/>
            </p:spPr>
            <p:txBody>
              <a:bodyPr vert="eaVert" wrap="square" rtlCol="0">
                <a:spAutoFit/>
              </a:bodyPr>
              <a:lstStyle/>
              <a:p>
                <a:r>
                  <a:rPr lang="ja-JP" altLang="en-US" sz="1800" dirty="0">
                    <a:solidFill>
                      <a:schemeClr val="bg1"/>
                    </a:solidFill>
                    <a:latin typeface="Meiryo UI" panose="020B0604030504040204" pitchFamily="50" charset="-128"/>
                    <a:ea typeface="Meiryo UI" panose="020B0604030504040204" pitchFamily="50" charset="-128"/>
                  </a:rPr>
                  <a:t>スコアデータの反映</a:t>
                </a:r>
                <a:endParaRPr kumimoji="1" lang="ja-JP" altLang="en-US" dirty="0">
                  <a:solidFill>
                    <a:schemeClr val="bg1"/>
                  </a:solidFill>
                </a:endParaRPr>
              </a:p>
            </p:txBody>
          </p:sp>
        </p:grpSp>
      </p:grpSp>
      <p:sp>
        <p:nvSpPr>
          <p:cNvPr id="25" name="矢印: 五方向 24">
            <a:extLst>
              <a:ext uri="{FF2B5EF4-FFF2-40B4-BE49-F238E27FC236}">
                <a16:creationId xmlns:a16="http://schemas.microsoft.com/office/drawing/2014/main" id="{CDA6F8FC-1763-42EC-A24F-64CB974AB29B}"/>
              </a:ext>
            </a:extLst>
          </p:cNvPr>
          <p:cNvSpPr/>
          <p:nvPr/>
        </p:nvSpPr>
        <p:spPr bwMode="auto">
          <a:xfrm>
            <a:off x="7621070" y="1330113"/>
            <a:ext cx="4139129" cy="401492"/>
          </a:xfrm>
          <a:prstGeom prst="homePlate">
            <a:avLst/>
          </a:prstGeom>
          <a:solidFill>
            <a:schemeClr val="bg1">
              <a:lumMod val="85000"/>
              <a:alpha val="58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ja-JP" altLang="en-US" b="1" dirty="0">
              <a:latin typeface="Meiryo UI" panose="020B0604030504040204" pitchFamily="50" charset="-128"/>
              <a:ea typeface="Meiryo UI" panose="020B0604030504040204" pitchFamily="50" charset="-128"/>
            </a:endParaRPr>
          </a:p>
        </p:txBody>
      </p:sp>
      <p:cxnSp>
        <p:nvCxnSpPr>
          <p:cNvPr id="26" name="直線コネクタ 25">
            <a:extLst>
              <a:ext uri="{FF2B5EF4-FFF2-40B4-BE49-F238E27FC236}">
                <a16:creationId xmlns:a16="http://schemas.microsoft.com/office/drawing/2014/main" id="{B3E0EBD3-6833-4205-8ED3-20CDB84E7289}"/>
              </a:ext>
            </a:extLst>
          </p:cNvPr>
          <p:cNvCxnSpPr>
            <a:cxnSpLocks/>
          </p:cNvCxnSpPr>
          <p:nvPr/>
        </p:nvCxnSpPr>
        <p:spPr>
          <a:xfrm flipH="1">
            <a:off x="3933115" y="1320093"/>
            <a:ext cx="17081" cy="406819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7A4B1143-DADA-40F0-BB4E-3E4ED170DA22}"/>
              </a:ext>
            </a:extLst>
          </p:cNvPr>
          <p:cNvSpPr txBox="1"/>
          <p:nvPr/>
        </p:nvSpPr>
        <p:spPr>
          <a:xfrm>
            <a:off x="2952270" y="757099"/>
            <a:ext cx="1317266" cy="646331"/>
          </a:xfrm>
          <a:prstGeom prst="rect">
            <a:avLst/>
          </a:prstGeom>
          <a:noFill/>
        </p:spPr>
        <p:txBody>
          <a:bodyPr wrap="square">
            <a:spAutoFit/>
          </a:bodyPr>
          <a:lstStyle/>
          <a:p>
            <a:pPr algn="ctr"/>
            <a:r>
              <a:rPr lang="en-US" altLang="ja-JP" dirty="0"/>
              <a:t>15</a:t>
            </a:r>
            <a:r>
              <a:rPr lang="ja-JP" altLang="en-US" dirty="0"/>
              <a:t>日 </a:t>
            </a:r>
            <a:r>
              <a:rPr lang="en-US" altLang="ja-JP" dirty="0"/>
              <a:t>23:59</a:t>
            </a:r>
            <a:endParaRPr lang="ja-JP" altLang="en-US" dirty="0"/>
          </a:p>
        </p:txBody>
      </p:sp>
      <p:sp>
        <p:nvSpPr>
          <p:cNvPr id="31" name="テキスト ボックス 30">
            <a:extLst>
              <a:ext uri="{FF2B5EF4-FFF2-40B4-BE49-F238E27FC236}">
                <a16:creationId xmlns:a16="http://schemas.microsoft.com/office/drawing/2014/main" id="{E8A9788F-CE6B-495D-ADFB-486EBA9D9AE5}"/>
              </a:ext>
            </a:extLst>
          </p:cNvPr>
          <p:cNvSpPr txBox="1"/>
          <p:nvPr/>
        </p:nvSpPr>
        <p:spPr>
          <a:xfrm>
            <a:off x="5530191" y="754986"/>
            <a:ext cx="1613099" cy="646331"/>
          </a:xfrm>
          <a:prstGeom prst="rect">
            <a:avLst/>
          </a:prstGeom>
          <a:noFill/>
        </p:spPr>
        <p:txBody>
          <a:bodyPr wrap="square">
            <a:spAutoFit/>
          </a:bodyPr>
          <a:lstStyle/>
          <a:p>
            <a:pPr algn="ctr"/>
            <a:r>
              <a:rPr lang="en-US" altLang="ja-JP" dirty="0"/>
              <a:t>26</a:t>
            </a:r>
            <a:r>
              <a:rPr lang="ja-JP" altLang="en-US" dirty="0"/>
              <a:t>日</a:t>
            </a:r>
            <a:endParaRPr lang="en-US" altLang="ja-JP" dirty="0"/>
          </a:p>
          <a:p>
            <a:pPr algn="ctr"/>
            <a:r>
              <a:rPr lang="en-US" altLang="ja-JP" dirty="0"/>
              <a:t>0:00</a:t>
            </a:r>
            <a:endParaRPr lang="ja-JP" altLang="en-US" dirty="0"/>
          </a:p>
        </p:txBody>
      </p:sp>
      <p:sp>
        <p:nvSpPr>
          <p:cNvPr id="35" name="矢印: 五方向 34">
            <a:extLst>
              <a:ext uri="{FF2B5EF4-FFF2-40B4-BE49-F238E27FC236}">
                <a16:creationId xmlns:a16="http://schemas.microsoft.com/office/drawing/2014/main" id="{FB13AE9C-BC62-41EA-879E-3205FC878B13}"/>
              </a:ext>
            </a:extLst>
          </p:cNvPr>
          <p:cNvSpPr/>
          <p:nvPr/>
        </p:nvSpPr>
        <p:spPr bwMode="auto">
          <a:xfrm>
            <a:off x="403867" y="2000952"/>
            <a:ext cx="3572641" cy="778424"/>
          </a:xfrm>
          <a:prstGeom prst="homePlate">
            <a:avLst/>
          </a:prstGeom>
          <a:solidFill>
            <a:srgbClr val="FFC000">
              <a:alpha val="58000"/>
            </a:srgb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ja-JP" altLang="en-US" sz="2000" dirty="0">
                <a:latin typeface="Meiryo UI" panose="020B0604030504040204" pitchFamily="50" charset="-128"/>
                <a:ea typeface="Meiryo UI" panose="020B0604030504040204" pitchFamily="50" charset="-128"/>
              </a:rPr>
              <a:t>次月分の学習元データアップロード</a:t>
            </a:r>
          </a:p>
        </p:txBody>
      </p:sp>
      <p:sp>
        <p:nvSpPr>
          <p:cNvPr id="44" name="テキスト ボックス 43">
            <a:extLst>
              <a:ext uri="{FF2B5EF4-FFF2-40B4-BE49-F238E27FC236}">
                <a16:creationId xmlns:a16="http://schemas.microsoft.com/office/drawing/2014/main" id="{AFB417B7-55C8-4359-83ED-67D8CF900DFB}"/>
              </a:ext>
            </a:extLst>
          </p:cNvPr>
          <p:cNvSpPr txBox="1"/>
          <p:nvPr/>
        </p:nvSpPr>
        <p:spPr>
          <a:xfrm>
            <a:off x="499129" y="5658636"/>
            <a:ext cx="11643142" cy="369332"/>
          </a:xfrm>
          <a:prstGeom prst="rect">
            <a:avLst/>
          </a:prstGeom>
          <a:noFill/>
        </p:spPr>
        <p:txBody>
          <a:bodyPr wrap="square">
            <a:spAutoFit/>
          </a:bodyPr>
          <a:lstStyle/>
          <a:p>
            <a:r>
              <a:rPr lang="ja-JP" altLang="en-US" dirty="0"/>
              <a:t>毎月</a:t>
            </a:r>
            <a:r>
              <a:rPr lang="en-US" altLang="ja-JP" dirty="0"/>
              <a:t>15</a:t>
            </a:r>
            <a:r>
              <a:rPr lang="ja-JP" altLang="en-US" dirty="0"/>
              <a:t>日</a:t>
            </a:r>
            <a:r>
              <a:rPr lang="en-US" altLang="ja-JP" dirty="0"/>
              <a:t>23:59</a:t>
            </a:r>
            <a:r>
              <a:rPr lang="ja-JP" altLang="en-US" dirty="0"/>
              <a:t>までに次月分の学習元データをアップロードしてください。</a:t>
            </a:r>
            <a:r>
              <a:rPr lang="en-US" altLang="ja-JP" dirty="0"/>
              <a:t>26</a:t>
            </a:r>
            <a:r>
              <a:rPr lang="ja-JP" altLang="en-US" dirty="0"/>
              <a:t>日</a:t>
            </a:r>
            <a:r>
              <a:rPr lang="en-US" altLang="ja-JP" dirty="0"/>
              <a:t>0:00</a:t>
            </a:r>
            <a:r>
              <a:rPr lang="ja-JP" altLang="en-US" dirty="0"/>
              <a:t>より、新しい</a:t>
            </a:r>
            <a:r>
              <a:rPr lang="en-US" altLang="ja-JP" dirty="0"/>
              <a:t>Rating</a:t>
            </a:r>
            <a:r>
              <a:rPr lang="ja-JP" altLang="en-US" dirty="0"/>
              <a:t>スコアを反映します。</a:t>
            </a:r>
          </a:p>
        </p:txBody>
      </p:sp>
      <p:sp>
        <p:nvSpPr>
          <p:cNvPr id="53" name="テキスト ボックス 52">
            <a:extLst>
              <a:ext uri="{FF2B5EF4-FFF2-40B4-BE49-F238E27FC236}">
                <a16:creationId xmlns:a16="http://schemas.microsoft.com/office/drawing/2014/main" id="{C44F79CE-4E85-4DC0-8C17-E8CE2E401698}"/>
              </a:ext>
            </a:extLst>
          </p:cNvPr>
          <p:cNvSpPr txBox="1"/>
          <p:nvPr/>
        </p:nvSpPr>
        <p:spPr>
          <a:xfrm>
            <a:off x="1841500" y="3670136"/>
            <a:ext cx="6096000" cy="646331"/>
          </a:xfrm>
          <a:prstGeom prst="rect">
            <a:avLst/>
          </a:prstGeom>
          <a:noFill/>
        </p:spPr>
        <p:txBody>
          <a:bodyPr wrap="square">
            <a:spAutoFit/>
          </a:bodyPr>
          <a:lstStyle/>
          <a:p>
            <a:pPr algn="ctr" fontAlgn="base">
              <a:spcBef>
                <a:spcPct val="0"/>
              </a:spcBef>
              <a:spcAft>
                <a:spcPct val="0"/>
              </a:spcAft>
            </a:pPr>
            <a:r>
              <a:rPr lang="ja-JP" altLang="en-US" sz="1800" dirty="0">
                <a:latin typeface="Meiryo UI" panose="020B0604030504040204" pitchFamily="50" charset="-128"/>
                <a:ea typeface="Meiryo UI" panose="020B0604030504040204" pitchFamily="50" charset="-128"/>
              </a:rPr>
              <a:t>日本最大のデータを</a:t>
            </a:r>
            <a:endParaRPr lang="en-US" altLang="ja-JP" sz="1800" dirty="0">
              <a:latin typeface="Meiryo UI" panose="020B0604030504040204" pitchFamily="50" charset="-128"/>
              <a:ea typeface="Meiryo UI" panose="020B0604030504040204" pitchFamily="50" charset="-128"/>
            </a:endParaRPr>
          </a:p>
          <a:p>
            <a:pPr algn="ctr" fontAlgn="base">
              <a:spcBef>
                <a:spcPct val="0"/>
              </a:spcBef>
              <a:spcAft>
                <a:spcPct val="0"/>
              </a:spcAft>
            </a:pPr>
            <a:r>
              <a:rPr lang="ja-JP" altLang="en-US" sz="1800" dirty="0">
                <a:latin typeface="Meiryo UI" panose="020B0604030504040204" pitchFamily="50" charset="-128"/>
                <a:ea typeface="Meiryo UI" panose="020B0604030504040204" pitchFamily="50" charset="-128"/>
              </a:rPr>
              <a:t>活用した機械学習</a:t>
            </a:r>
          </a:p>
        </p:txBody>
      </p:sp>
      <p:cxnSp>
        <p:nvCxnSpPr>
          <p:cNvPr id="55" name="コネクタ: カギ線 54">
            <a:extLst>
              <a:ext uri="{FF2B5EF4-FFF2-40B4-BE49-F238E27FC236}">
                <a16:creationId xmlns:a16="http://schemas.microsoft.com/office/drawing/2014/main" id="{93180AED-4728-4054-A77D-B640E16141E8}"/>
              </a:ext>
            </a:extLst>
          </p:cNvPr>
          <p:cNvCxnSpPr>
            <a:cxnSpLocks/>
            <a:stCxn id="35" idx="3"/>
            <a:endCxn id="14" idx="0"/>
          </p:cNvCxnSpPr>
          <p:nvPr/>
        </p:nvCxnSpPr>
        <p:spPr>
          <a:xfrm>
            <a:off x="3976508" y="2390164"/>
            <a:ext cx="832634" cy="1203703"/>
          </a:xfrm>
          <a:prstGeom prst="bentConnector2">
            <a:avLst/>
          </a:prstGeom>
          <a:ln w="25400">
            <a:solidFill>
              <a:srgbClr val="FF0000"/>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974A66BD-3214-492F-A68D-529D928BEFF6}"/>
              </a:ext>
            </a:extLst>
          </p:cNvPr>
          <p:cNvSpPr txBox="1"/>
          <p:nvPr/>
        </p:nvSpPr>
        <p:spPr>
          <a:xfrm>
            <a:off x="7169624" y="450007"/>
            <a:ext cx="1613099" cy="369332"/>
          </a:xfrm>
          <a:prstGeom prst="rect">
            <a:avLst/>
          </a:prstGeom>
          <a:noFill/>
        </p:spPr>
        <p:txBody>
          <a:bodyPr wrap="square">
            <a:spAutoFit/>
          </a:bodyPr>
          <a:lstStyle/>
          <a:p>
            <a:pPr algn="ctr"/>
            <a:r>
              <a:rPr lang="ja-JP" altLang="en-US" dirty="0"/>
              <a:t>次月</a:t>
            </a:r>
          </a:p>
        </p:txBody>
      </p:sp>
    </p:spTree>
    <p:extLst>
      <p:ext uri="{BB962C8B-B14F-4D97-AF65-F5344CB8AC3E}">
        <p14:creationId xmlns:p14="http://schemas.microsoft.com/office/powerpoint/2010/main" val="561606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1491F32C-0374-46C5-926C-CC9F44578237}"/>
              </a:ext>
            </a:extLst>
          </p:cNvPr>
          <p:cNvSpPr>
            <a:spLocks noGrp="1"/>
          </p:cNvSpPr>
          <p:nvPr>
            <p:ph type="title"/>
          </p:nvPr>
        </p:nvSpPr>
        <p:spPr/>
        <p:txBody>
          <a:bodyPr/>
          <a:lstStyle/>
          <a:p>
            <a:pPr lvl="1" algn="ctr"/>
            <a:r>
              <a:rPr lang="ja-JP" altLang="en-US" b="1" dirty="0">
                <a:latin typeface="メイリオ" panose="020B0604030504040204" pitchFamily="50" charset="-128"/>
                <a:ea typeface="メイリオ" panose="020B0604030504040204" pitchFamily="50" charset="-128"/>
                <a:cs typeface="Segoe UI" panose="020B0502040204020203" pitchFamily="34" charset="0"/>
              </a:rPr>
              <a:t>法人見込み度</a:t>
            </a:r>
            <a:r>
              <a:rPr lang="en-US" altLang="ja-JP" b="1" dirty="0">
                <a:latin typeface="メイリオ" panose="020B0604030504040204" pitchFamily="50" charset="-128"/>
                <a:ea typeface="メイリオ" panose="020B0604030504040204" pitchFamily="50" charset="-128"/>
                <a:cs typeface="Segoe UI" panose="020B0502040204020203" pitchFamily="34" charset="0"/>
              </a:rPr>
              <a:t>AI</a:t>
            </a:r>
            <a:r>
              <a:rPr lang="ja-JP" altLang="en-US" b="1" dirty="0">
                <a:latin typeface="メイリオ" panose="020B0604030504040204" pitchFamily="50" charset="-128"/>
                <a:ea typeface="メイリオ" panose="020B0604030504040204" pitchFamily="50" charset="-128"/>
                <a:cs typeface="Segoe UI" panose="020B0502040204020203" pitchFamily="34" charset="0"/>
              </a:rPr>
              <a:t>スコアリングエンジン</a:t>
            </a:r>
            <a:br>
              <a:rPr lang="en-US" altLang="ja-JP" b="1" dirty="0">
                <a:latin typeface="メイリオ" panose="020B0604030504040204" pitchFamily="50" charset="-128"/>
                <a:ea typeface="メイリオ" panose="020B0604030504040204" pitchFamily="50" charset="-128"/>
                <a:cs typeface="Segoe UI" panose="020B0502040204020203" pitchFamily="34" charset="0"/>
              </a:rPr>
            </a:br>
            <a:r>
              <a:rPr lang="en-US" altLang="ja-JP" sz="3400" b="1" dirty="0">
                <a:latin typeface="メイリオ" panose="020B0604030504040204" pitchFamily="50" charset="-128"/>
                <a:ea typeface="メイリオ" panose="020B0604030504040204" pitchFamily="50" charset="-128"/>
                <a:cs typeface="Segoe UI" panose="020B0502040204020203" pitchFamily="34" charset="0"/>
              </a:rPr>
              <a:t>Rating2.0</a:t>
            </a:r>
            <a:endParaRPr lang="ja-JP" altLang="en-US" sz="3400" dirty="0"/>
          </a:p>
        </p:txBody>
      </p:sp>
      <p:sp>
        <p:nvSpPr>
          <p:cNvPr id="8" name="テキスト プレースホルダー 7">
            <a:extLst>
              <a:ext uri="{FF2B5EF4-FFF2-40B4-BE49-F238E27FC236}">
                <a16:creationId xmlns:a16="http://schemas.microsoft.com/office/drawing/2014/main" id="{EF902334-9054-4902-A13A-17EACEF7C938}"/>
              </a:ext>
            </a:extLst>
          </p:cNvPr>
          <p:cNvSpPr>
            <a:spLocks noGrp="1"/>
          </p:cNvSpPr>
          <p:nvPr>
            <p:ph type="body" sz="half" idx="2"/>
          </p:nvPr>
        </p:nvSpPr>
        <p:spPr/>
        <p:txBody>
          <a:bodyPr/>
          <a:lstStyle/>
          <a:p>
            <a:pPr algn="ctr">
              <a:buNone/>
            </a:pPr>
            <a:r>
              <a:rPr lang="ja-JP" altLang="en-US" dirty="0">
                <a:solidFill>
                  <a:schemeClr val="tx1">
                    <a:lumMod val="65000"/>
                    <a:lumOff val="35000"/>
                  </a:schemeClr>
                </a:solidFill>
              </a:rPr>
              <a:t>サービス概要</a:t>
            </a:r>
            <a:endParaRPr lang="en-US" altLang="ja-JP" dirty="0">
              <a:solidFill>
                <a:schemeClr val="tx1">
                  <a:lumMod val="65000"/>
                  <a:lumOff val="35000"/>
                </a:schemeClr>
              </a:solidFill>
            </a:endParaRPr>
          </a:p>
          <a:p>
            <a:pPr algn="ctr">
              <a:buNone/>
            </a:pPr>
            <a:r>
              <a:rPr lang="ja-JP" altLang="en-US" dirty="0">
                <a:solidFill>
                  <a:schemeClr val="tx1">
                    <a:lumMod val="65000"/>
                    <a:lumOff val="35000"/>
                  </a:schemeClr>
                </a:solidFill>
              </a:rPr>
              <a:t>見込み客を、自動で見つける</a:t>
            </a:r>
          </a:p>
          <a:p>
            <a:pPr algn="ctr">
              <a:buNone/>
            </a:pPr>
            <a:endParaRPr lang="ja-JP" altLang="en-US" dirty="0"/>
          </a:p>
        </p:txBody>
      </p:sp>
    </p:spTree>
    <p:extLst>
      <p:ext uri="{BB962C8B-B14F-4D97-AF65-F5344CB8AC3E}">
        <p14:creationId xmlns:p14="http://schemas.microsoft.com/office/powerpoint/2010/main" val="434228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5AB623E2-7E00-4CF1-8BB3-BA5D44F27FCF}"/>
              </a:ext>
            </a:extLst>
          </p:cNvPr>
          <p:cNvSpPr>
            <a:spLocks noGrp="1"/>
          </p:cNvSpPr>
          <p:nvPr>
            <p:ph type="title"/>
          </p:nvPr>
        </p:nvSpPr>
        <p:spPr/>
        <p:txBody>
          <a:bodyPr/>
          <a:lstStyle/>
          <a:p>
            <a:r>
              <a:rPr lang="ja-JP" altLang="en-US" sz="2400" b="1" dirty="0">
                <a:latin typeface="+mn-ea"/>
                <a:ea typeface="+mn-ea"/>
                <a:cs typeface="Segoe UI" panose="020B0502040204020203" pitchFamily="34" charset="0"/>
              </a:rPr>
              <a:t>見込み企業のポテンシャルを機械学習でスコア判定</a:t>
            </a:r>
            <a:endParaRPr lang="ja-JP" altLang="en-US" dirty="0"/>
          </a:p>
        </p:txBody>
      </p:sp>
      <p:sp>
        <p:nvSpPr>
          <p:cNvPr id="11" name="テキスト プレースホルダー 10">
            <a:extLst>
              <a:ext uri="{FF2B5EF4-FFF2-40B4-BE49-F238E27FC236}">
                <a16:creationId xmlns:a16="http://schemas.microsoft.com/office/drawing/2014/main" id="{E91A7E59-83F1-4E90-A1CC-284EF2EAF618}"/>
              </a:ext>
            </a:extLst>
          </p:cNvPr>
          <p:cNvSpPr>
            <a:spLocks noGrp="1"/>
          </p:cNvSpPr>
          <p:nvPr>
            <p:ph type="body" sz="half" idx="2"/>
          </p:nvPr>
        </p:nvSpPr>
        <p:spPr>
          <a:xfrm>
            <a:off x="312419" y="863601"/>
            <a:ext cx="11567159" cy="667089"/>
          </a:xfrm>
        </p:spPr>
        <p:txBody>
          <a:bodyPr/>
          <a:lstStyle/>
          <a:p>
            <a:r>
              <a:rPr lang="ja-JP" altLang="en-US" sz="1600" dirty="0">
                <a:latin typeface="+mj-lt"/>
              </a:rPr>
              <a:t>日本最大の企業データ</a:t>
            </a:r>
            <a:r>
              <a:rPr lang="en-US" altLang="ja-JP" sz="1600" dirty="0">
                <a:latin typeface="+mj-lt"/>
              </a:rPr>
              <a:t>『LBC』</a:t>
            </a:r>
            <a:r>
              <a:rPr lang="ja-JP" altLang="en-US" sz="1600" dirty="0">
                <a:latin typeface="+mj-lt"/>
              </a:rPr>
              <a:t>の企業属性や、オンライン上の行動履歴</a:t>
            </a:r>
            <a:r>
              <a:rPr lang="en-US" altLang="ja-JP" sz="1600" dirty="0">
                <a:latin typeface="+mj-lt"/>
                <a:ea typeface="Meiryo UI" panose="020B0604030504040204" pitchFamily="50" charset="-128"/>
              </a:rPr>
              <a:t>(WEB</a:t>
            </a:r>
            <a:r>
              <a:rPr lang="ja-JP" altLang="en-US" sz="1600" dirty="0">
                <a:latin typeface="+mj-lt"/>
                <a:ea typeface="Meiryo UI" panose="020B0604030504040204" pitchFamily="50" charset="-128"/>
              </a:rPr>
              <a:t>閲覧履歴や興味関心</a:t>
            </a:r>
            <a:r>
              <a:rPr lang="ja-JP" altLang="en-US" sz="1600" dirty="0">
                <a:latin typeface="+mj-lt"/>
              </a:rPr>
              <a:t>等</a:t>
            </a:r>
            <a:r>
              <a:rPr lang="en-US" altLang="ja-JP" sz="1600" dirty="0">
                <a:latin typeface="+mj-lt"/>
                <a:ea typeface="Meiryo UI" panose="020B0604030504040204" pitchFamily="50" charset="-128"/>
              </a:rPr>
              <a:t>) </a:t>
            </a:r>
            <a:r>
              <a:rPr lang="ja-JP" altLang="en-US" sz="1600" dirty="0">
                <a:latin typeface="+mj-lt"/>
                <a:ea typeface="Meiryo UI" panose="020B0604030504040204" pitchFamily="50" charset="-128"/>
              </a:rPr>
              <a:t>、</a:t>
            </a:r>
            <a:br>
              <a:rPr lang="en-US" altLang="ja-JP" sz="1600" dirty="0">
                <a:latin typeface="+mj-lt"/>
              </a:rPr>
            </a:br>
            <a:r>
              <a:rPr lang="ja-JP" altLang="en-US" sz="1600" dirty="0">
                <a:latin typeface="+mj-lt"/>
              </a:rPr>
              <a:t>導入しているタグ</a:t>
            </a:r>
            <a:r>
              <a:rPr lang="en-US" altLang="ja-JP" sz="1600" dirty="0">
                <a:latin typeface="+mj-lt"/>
              </a:rPr>
              <a:t>(IT</a:t>
            </a:r>
            <a:r>
              <a:rPr lang="ja-JP" altLang="en-US" sz="1600" dirty="0">
                <a:latin typeface="+mj-lt"/>
              </a:rPr>
              <a:t>投資情報</a:t>
            </a:r>
            <a:r>
              <a:rPr lang="en-US" altLang="ja-JP" sz="1600" dirty="0">
                <a:latin typeface="+mj-lt"/>
              </a:rPr>
              <a:t>)</a:t>
            </a:r>
            <a:r>
              <a:rPr lang="ja-JP" altLang="en-US" sz="1600" dirty="0">
                <a:latin typeface="+mj-lt"/>
              </a:rPr>
              <a:t>、ストーリー</a:t>
            </a:r>
            <a:r>
              <a:rPr lang="en-US" altLang="ja-JP" sz="1600" dirty="0">
                <a:latin typeface="+mj-lt"/>
              </a:rPr>
              <a:t>(</a:t>
            </a:r>
            <a:r>
              <a:rPr lang="ja-JP" altLang="en-US" sz="1600" dirty="0">
                <a:latin typeface="+mj-lt"/>
              </a:rPr>
              <a:t>企業トレンド情報</a:t>
            </a:r>
            <a:r>
              <a:rPr lang="en-US" altLang="ja-JP" sz="1600" dirty="0">
                <a:latin typeface="+mj-lt"/>
              </a:rPr>
              <a:t>)</a:t>
            </a:r>
            <a:r>
              <a:rPr lang="ja-JP" altLang="en-US" sz="1600" dirty="0">
                <a:latin typeface="+mj-lt"/>
              </a:rPr>
              <a:t>を活用して、見込み企業を機械学習で自動算出します。</a:t>
            </a:r>
            <a:endParaRPr lang="en-US" altLang="ja-JP" sz="1600" dirty="0">
              <a:latin typeface="+mj-lt"/>
            </a:endParaRPr>
          </a:p>
          <a:p>
            <a:endParaRPr lang="ja-JP" altLang="en-US" sz="1600" dirty="0">
              <a:latin typeface="+mj-lt"/>
            </a:endParaRPr>
          </a:p>
        </p:txBody>
      </p:sp>
      <p:sp>
        <p:nvSpPr>
          <p:cNvPr id="9" name="スライド番号プレースホルダー 8">
            <a:extLst>
              <a:ext uri="{FF2B5EF4-FFF2-40B4-BE49-F238E27FC236}">
                <a16:creationId xmlns:a16="http://schemas.microsoft.com/office/drawing/2014/main" id="{0F266448-1F0D-475E-8260-AE641FBAEE87}"/>
              </a:ext>
            </a:extLst>
          </p:cNvPr>
          <p:cNvSpPr>
            <a:spLocks noGrp="1"/>
          </p:cNvSpPr>
          <p:nvPr>
            <p:ph type="sldNum" sz="quarter" idx="4"/>
          </p:nvPr>
        </p:nvSpPr>
        <p:spPr>
          <a:xfrm>
            <a:off x="5456139" y="6550905"/>
            <a:ext cx="1279723" cy="182129"/>
          </a:xfrm>
          <a:prstGeom prst="rect">
            <a:avLst/>
          </a:prstGeom>
        </p:spPr>
        <p:txBody>
          <a:bodyPr/>
          <a:lstStyle>
            <a:defPPr>
              <a:defRPr lang="ja-JP"/>
            </a:defPPr>
            <a:lvl1pPr marL="0" algn="ctr" defTabSz="914400" rtl="0" eaLnBrk="1" latinLnBrk="0" hangingPunct="1">
              <a:defRPr kumimoji="1" sz="800" kern="1200">
                <a:solidFill>
                  <a:schemeClr val="bg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977C00B9-AD1A-48EE-9442-CB09CA9B7C31}" type="slidenum">
              <a:rPr lang="ja-JP" altLang="en-US" smtClean="0"/>
              <a:pPr algn="ctr"/>
              <a:t>3</a:t>
            </a:fld>
            <a:endParaRPr lang="ja-JP" altLang="en-US" dirty="0"/>
          </a:p>
        </p:txBody>
      </p:sp>
      <p:grpSp>
        <p:nvGrpSpPr>
          <p:cNvPr id="30" name="グループ化 29">
            <a:extLst>
              <a:ext uri="{FF2B5EF4-FFF2-40B4-BE49-F238E27FC236}">
                <a16:creationId xmlns:a16="http://schemas.microsoft.com/office/drawing/2014/main" id="{03BB7DCC-B724-446C-AB71-B2C88537AF7B}"/>
              </a:ext>
            </a:extLst>
          </p:cNvPr>
          <p:cNvGrpSpPr/>
          <p:nvPr/>
        </p:nvGrpSpPr>
        <p:grpSpPr>
          <a:xfrm>
            <a:off x="2067927" y="4374465"/>
            <a:ext cx="3438062" cy="1862265"/>
            <a:chOff x="2047164" y="1883478"/>
            <a:chExt cx="8106770" cy="4391122"/>
          </a:xfrm>
        </p:grpSpPr>
        <p:pic>
          <p:nvPicPr>
            <p:cNvPr id="31" name="グラフィックス 30">
              <a:extLst>
                <a:ext uri="{FF2B5EF4-FFF2-40B4-BE49-F238E27FC236}">
                  <a16:creationId xmlns:a16="http://schemas.microsoft.com/office/drawing/2014/main" id="{19DFC628-D44B-4776-9748-629AB21FDF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47164" y="1883478"/>
              <a:ext cx="8106770" cy="4391122"/>
            </a:xfrm>
            <a:prstGeom prst="rect">
              <a:avLst/>
            </a:prstGeom>
          </p:spPr>
        </p:pic>
        <p:pic>
          <p:nvPicPr>
            <p:cNvPr id="32" name="図 31">
              <a:extLst>
                <a:ext uri="{FF2B5EF4-FFF2-40B4-BE49-F238E27FC236}">
                  <a16:creationId xmlns:a16="http://schemas.microsoft.com/office/drawing/2014/main" id="{E07FF44D-A732-4FFA-BD00-1ACAE511FE6E}"/>
                </a:ext>
              </a:extLst>
            </p:cNvPr>
            <p:cNvPicPr>
              <a:picLocks noChangeAspect="1"/>
            </p:cNvPicPr>
            <p:nvPr/>
          </p:nvPicPr>
          <p:blipFill rotWithShape="1">
            <a:blip r:embed="rId4"/>
            <a:srcRect l="22146"/>
            <a:stretch/>
          </p:blipFill>
          <p:spPr>
            <a:xfrm>
              <a:off x="2864832" y="2073477"/>
              <a:ext cx="6462336" cy="3820075"/>
            </a:xfrm>
            <a:prstGeom prst="rect">
              <a:avLst/>
            </a:prstGeom>
            <a:ln>
              <a:solidFill>
                <a:schemeClr val="tx1">
                  <a:lumMod val="50000"/>
                  <a:lumOff val="50000"/>
                </a:schemeClr>
              </a:solidFill>
            </a:ln>
          </p:spPr>
        </p:pic>
      </p:grpSp>
      <p:sp>
        <p:nvSpPr>
          <p:cNvPr id="35" name="矢印: 右 34">
            <a:extLst>
              <a:ext uri="{FF2B5EF4-FFF2-40B4-BE49-F238E27FC236}">
                <a16:creationId xmlns:a16="http://schemas.microsoft.com/office/drawing/2014/main" id="{B7FF820F-0428-4BDC-8C29-66C339FDBA71}"/>
              </a:ext>
            </a:extLst>
          </p:cNvPr>
          <p:cNvSpPr/>
          <p:nvPr/>
        </p:nvSpPr>
        <p:spPr bwMode="auto">
          <a:xfrm rot="5400000">
            <a:off x="3512385" y="3725647"/>
            <a:ext cx="549787" cy="658236"/>
          </a:xfrm>
          <a:prstGeom prst="right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ja-JP" altLang="en-US" sz="2400">
              <a:latin typeface="Times New Roman" pitchFamily="18" charset="0"/>
              <a:ea typeface="ＭＳ Ｐゴシック" pitchFamily="50" charset="-128"/>
            </a:endParaRPr>
          </a:p>
        </p:txBody>
      </p:sp>
      <p:pic>
        <p:nvPicPr>
          <p:cNvPr id="36" name="Picture 2" descr="クロスドメインとは？Google Analyticsでの測定・設定方法などを解説！GTMの場合も説明します。 | 株式会社クロス・コミュニケーション  コラム">
            <a:extLst>
              <a:ext uri="{FF2B5EF4-FFF2-40B4-BE49-F238E27FC236}">
                <a16:creationId xmlns:a16="http://schemas.microsoft.com/office/drawing/2014/main" id="{F451B263-9D5A-46BE-AF9D-6BE6A973B0A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419" y="3659535"/>
            <a:ext cx="1362030" cy="78928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Facebook(フェイスブック)を始めました | 株式会社ウチヤマ建物管理">
            <a:extLst>
              <a:ext uri="{FF2B5EF4-FFF2-40B4-BE49-F238E27FC236}">
                <a16:creationId xmlns:a16="http://schemas.microsoft.com/office/drawing/2014/main" id="{3CBF98F7-676C-4364-BB85-6693F57ED20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1161" y="4412305"/>
            <a:ext cx="448436" cy="48070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Excelの桁数の多い数字でE+11が表示されるのを防ぐ方法">
            <a:extLst>
              <a:ext uri="{FF2B5EF4-FFF2-40B4-BE49-F238E27FC236}">
                <a16:creationId xmlns:a16="http://schemas.microsoft.com/office/drawing/2014/main" id="{FE3E2D5B-57D1-4D46-BD67-7C330D0D15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1161" y="4995718"/>
            <a:ext cx="411738" cy="411738"/>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グループ化 38">
            <a:extLst>
              <a:ext uri="{FF2B5EF4-FFF2-40B4-BE49-F238E27FC236}">
                <a16:creationId xmlns:a16="http://schemas.microsoft.com/office/drawing/2014/main" id="{63383DF0-A052-4C83-A624-2EE8BFBF934C}"/>
              </a:ext>
            </a:extLst>
          </p:cNvPr>
          <p:cNvGrpSpPr/>
          <p:nvPr/>
        </p:nvGrpSpPr>
        <p:grpSpPr>
          <a:xfrm>
            <a:off x="671577" y="5510159"/>
            <a:ext cx="587283" cy="760487"/>
            <a:chOff x="895325" y="5284437"/>
            <a:chExt cx="592273" cy="641532"/>
          </a:xfrm>
          <a:solidFill>
            <a:schemeClr val="bg1"/>
          </a:solidFill>
          <a:effectLst>
            <a:outerShdw blurRad="50800" dist="38100" dir="2700000" algn="tl" rotWithShape="0">
              <a:prstClr val="black">
                <a:alpha val="40000"/>
              </a:prstClr>
            </a:outerShdw>
          </a:effectLst>
        </p:grpSpPr>
        <p:sp>
          <p:nvSpPr>
            <p:cNvPr id="40" name="四角形: 角を丸くする 39">
              <a:extLst>
                <a:ext uri="{FF2B5EF4-FFF2-40B4-BE49-F238E27FC236}">
                  <a16:creationId xmlns:a16="http://schemas.microsoft.com/office/drawing/2014/main" id="{5537F357-3D27-45DB-A6A3-F55BB9B76792}"/>
                </a:ext>
              </a:extLst>
            </p:cNvPr>
            <p:cNvSpPr/>
            <p:nvPr/>
          </p:nvSpPr>
          <p:spPr>
            <a:xfrm>
              <a:off x="895325" y="5284437"/>
              <a:ext cx="590571" cy="275064"/>
            </a:xfrm>
            <a:prstGeom prst="roundRect">
              <a:avLst/>
            </a:prstGeom>
            <a:grp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lumMod val="50000"/>
                      <a:lumOff val="50000"/>
                    </a:schemeClr>
                  </a:solidFill>
                </a:rPr>
                <a:t>DSP</a:t>
              </a:r>
              <a:endParaRPr kumimoji="1" lang="ja-JP" altLang="en-US" sz="1200" dirty="0">
                <a:solidFill>
                  <a:schemeClr val="tx1">
                    <a:lumMod val="50000"/>
                    <a:lumOff val="50000"/>
                  </a:schemeClr>
                </a:solidFill>
              </a:endParaRPr>
            </a:p>
          </p:txBody>
        </p:sp>
        <p:sp>
          <p:nvSpPr>
            <p:cNvPr id="41" name="四角形: 角を丸くする 40">
              <a:extLst>
                <a:ext uri="{FF2B5EF4-FFF2-40B4-BE49-F238E27FC236}">
                  <a16:creationId xmlns:a16="http://schemas.microsoft.com/office/drawing/2014/main" id="{813FD6C0-6CDF-458F-9BA4-ED0351E68AD4}"/>
                </a:ext>
              </a:extLst>
            </p:cNvPr>
            <p:cNvSpPr/>
            <p:nvPr/>
          </p:nvSpPr>
          <p:spPr>
            <a:xfrm>
              <a:off x="897027" y="5650905"/>
              <a:ext cx="590571" cy="275064"/>
            </a:xfrm>
            <a:prstGeom prst="roundRect">
              <a:avLst/>
            </a:prstGeom>
            <a:grp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lumMod val="50000"/>
                      <a:lumOff val="50000"/>
                    </a:schemeClr>
                  </a:solidFill>
                </a:rPr>
                <a:t>LPO</a:t>
              </a:r>
              <a:endParaRPr kumimoji="1" lang="ja-JP" altLang="en-US" sz="1200" dirty="0">
                <a:solidFill>
                  <a:schemeClr val="tx1">
                    <a:lumMod val="50000"/>
                    <a:lumOff val="50000"/>
                  </a:schemeClr>
                </a:solidFill>
              </a:endParaRPr>
            </a:p>
          </p:txBody>
        </p:sp>
      </p:grpSp>
      <p:sp>
        <p:nvSpPr>
          <p:cNvPr id="42" name="正方形/長方形 41">
            <a:extLst>
              <a:ext uri="{FF2B5EF4-FFF2-40B4-BE49-F238E27FC236}">
                <a16:creationId xmlns:a16="http://schemas.microsoft.com/office/drawing/2014/main" id="{757BA5F2-4354-4426-B410-0469167F921D}"/>
              </a:ext>
            </a:extLst>
          </p:cNvPr>
          <p:cNvSpPr/>
          <p:nvPr/>
        </p:nvSpPr>
        <p:spPr bwMode="auto">
          <a:xfrm>
            <a:off x="2735064" y="5058069"/>
            <a:ext cx="2135714" cy="326067"/>
          </a:xfrm>
          <a:prstGeom prst="rect">
            <a:avLst/>
          </a:prstGeom>
          <a:solidFill>
            <a:schemeClr val="bg1">
              <a:alpha val="6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ja-JP" altLang="en-US" b="1" dirty="0">
                <a:latin typeface="Meiryo UI" panose="020B0604030504040204" pitchFamily="50" charset="-128"/>
                <a:ea typeface="Meiryo UI" panose="020B0604030504040204" pitchFamily="50" charset="-128"/>
              </a:rPr>
              <a:t>ポテンシャルスコア</a:t>
            </a:r>
          </a:p>
        </p:txBody>
      </p:sp>
      <p:grpSp>
        <p:nvGrpSpPr>
          <p:cNvPr id="43" name="グループ化 42">
            <a:extLst>
              <a:ext uri="{FF2B5EF4-FFF2-40B4-BE49-F238E27FC236}">
                <a16:creationId xmlns:a16="http://schemas.microsoft.com/office/drawing/2014/main" id="{29F1EA2D-4A19-4BEC-BD73-1E2C88839F62}"/>
              </a:ext>
            </a:extLst>
          </p:cNvPr>
          <p:cNvGrpSpPr/>
          <p:nvPr/>
        </p:nvGrpSpPr>
        <p:grpSpPr>
          <a:xfrm>
            <a:off x="1291135" y="2099397"/>
            <a:ext cx="4979347" cy="1557346"/>
            <a:chOff x="1491170" y="2395201"/>
            <a:chExt cx="4979347" cy="1254642"/>
          </a:xfrm>
        </p:grpSpPr>
        <p:sp>
          <p:nvSpPr>
            <p:cNvPr id="44" name="四角形: 角を丸くする 43">
              <a:extLst>
                <a:ext uri="{FF2B5EF4-FFF2-40B4-BE49-F238E27FC236}">
                  <a16:creationId xmlns:a16="http://schemas.microsoft.com/office/drawing/2014/main" id="{560F43BF-4D9D-44F8-9886-BA3BAB13DF00}"/>
                </a:ext>
              </a:extLst>
            </p:cNvPr>
            <p:cNvSpPr/>
            <p:nvPr/>
          </p:nvSpPr>
          <p:spPr bwMode="auto">
            <a:xfrm>
              <a:off x="4125540" y="2395201"/>
              <a:ext cx="2344977" cy="567829"/>
            </a:xfrm>
            <a:prstGeom prst="roundRect">
              <a:avLst/>
            </a:prstGeom>
            <a:solidFill>
              <a:srgbClr val="92D050">
                <a:alpha val="64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ja-JP" altLang="en-US" sz="2400" dirty="0">
                  <a:latin typeface="Meiryo UI" panose="020B0604030504040204" pitchFamily="50" charset="-128"/>
                  <a:ea typeface="Meiryo UI" panose="020B0604030504040204" pitchFamily="50" charset="-128"/>
                </a:rPr>
                <a:t>②行動履歴</a:t>
              </a:r>
              <a:br>
                <a:rPr lang="en-US" altLang="ja-JP" sz="2400" dirty="0">
                  <a:latin typeface="Meiryo UI" panose="020B0604030504040204" pitchFamily="50" charset="-128"/>
                  <a:ea typeface="Meiryo UI" panose="020B0604030504040204" pitchFamily="50" charset="-128"/>
                </a:rPr>
              </a:br>
              <a:r>
                <a:rPr lang="ja-JP" altLang="en-US" sz="1200" dirty="0">
                  <a:solidFill>
                    <a:schemeClr val="tx1">
                      <a:lumMod val="50000"/>
                      <a:lumOff val="50000"/>
                    </a:schemeClr>
                  </a:solidFill>
                  <a:latin typeface="Meiryo UI" panose="020B0604030504040204" pitchFamily="50" charset="-128"/>
                  <a:ea typeface="Meiryo UI" panose="020B0604030504040204" pitchFamily="50" charset="-128"/>
                </a:rPr>
                <a:t>（興味関心情報）</a:t>
              </a:r>
            </a:p>
          </p:txBody>
        </p:sp>
        <p:sp>
          <p:nvSpPr>
            <p:cNvPr id="45" name="四角形: 角を丸くする 44">
              <a:extLst>
                <a:ext uri="{FF2B5EF4-FFF2-40B4-BE49-F238E27FC236}">
                  <a16:creationId xmlns:a16="http://schemas.microsoft.com/office/drawing/2014/main" id="{A22A5A99-F579-4B91-974B-00D4E73ADDC1}"/>
                </a:ext>
              </a:extLst>
            </p:cNvPr>
            <p:cNvSpPr/>
            <p:nvPr/>
          </p:nvSpPr>
          <p:spPr bwMode="auto">
            <a:xfrm>
              <a:off x="1491170" y="2395201"/>
              <a:ext cx="2344977" cy="567829"/>
            </a:xfrm>
            <a:prstGeom prst="roundRect">
              <a:avLst/>
            </a:prstGeom>
            <a:solidFill>
              <a:srgbClr val="FD7D6F">
                <a:alpha val="64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ja-JP" altLang="en-US" sz="2400" dirty="0">
                  <a:latin typeface="Meiryo UI" panose="020B0604030504040204" pitchFamily="50" charset="-128"/>
                  <a:ea typeface="Meiryo UI" panose="020B0604030504040204" pitchFamily="50" charset="-128"/>
                </a:rPr>
                <a:t>①企業属性</a:t>
              </a:r>
              <a:br>
                <a:rPr lang="en-US" altLang="ja-JP" sz="2400" dirty="0">
                  <a:latin typeface="Meiryo UI" panose="020B0604030504040204" pitchFamily="50" charset="-128"/>
                  <a:ea typeface="Meiryo UI" panose="020B0604030504040204" pitchFamily="50" charset="-128"/>
                </a:rPr>
              </a:br>
              <a:r>
                <a:rPr lang="ja-JP" altLang="en-US" sz="1200" dirty="0">
                  <a:solidFill>
                    <a:schemeClr val="tx1">
                      <a:lumMod val="50000"/>
                      <a:lumOff val="50000"/>
                    </a:schemeClr>
                  </a:solidFill>
                  <a:latin typeface="Meiryo UI" panose="020B0604030504040204" pitchFamily="50" charset="-128"/>
                  <a:ea typeface="Meiryo UI" panose="020B0604030504040204" pitchFamily="50" charset="-128"/>
                </a:rPr>
                <a:t>（企業プロファイル情報）</a:t>
              </a:r>
            </a:p>
          </p:txBody>
        </p:sp>
        <p:sp>
          <p:nvSpPr>
            <p:cNvPr id="46" name="四角形: 角を丸くする 45">
              <a:extLst>
                <a:ext uri="{FF2B5EF4-FFF2-40B4-BE49-F238E27FC236}">
                  <a16:creationId xmlns:a16="http://schemas.microsoft.com/office/drawing/2014/main" id="{70ED8E5A-2524-4224-906B-8ECAD24FD2D0}"/>
                </a:ext>
              </a:extLst>
            </p:cNvPr>
            <p:cNvSpPr/>
            <p:nvPr/>
          </p:nvSpPr>
          <p:spPr bwMode="auto">
            <a:xfrm>
              <a:off x="1491170" y="3078254"/>
              <a:ext cx="2344977" cy="567829"/>
            </a:xfrm>
            <a:prstGeom prst="roundRect">
              <a:avLst/>
            </a:prstGeom>
            <a:solidFill>
              <a:schemeClr val="accent4">
                <a:lumMod val="60000"/>
                <a:lumOff val="40000"/>
                <a:alpha val="6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ja-JP" altLang="en-US" sz="2400" dirty="0">
                  <a:latin typeface="Meiryo UI" panose="020B0604030504040204" pitchFamily="50" charset="-128"/>
                  <a:ea typeface="Meiryo UI" panose="020B0604030504040204" pitchFamily="50" charset="-128"/>
                </a:rPr>
                <a:t>③導入タグ</a:t>
              </a:r>
              <a:br>
                <a:rPr lang="en-US" altLang="ja-JP" sz="2400" dirty="0">
                  <a:latin typeface="Meiryo UI" panose="020B0604030504040204" pitchFamily="50" charset="-128"/>
                  <a:ea typeface="Meiryo UI" panose="020B0604030504040204" pitchFamily="50" charset="-128"/>
                </a:rPr>
              </a:br>
              <a:r>
                <a:rPr lang="ja-JP" altLang="en-US" sz="1200" dirty="0">
                  <a:solidFill>
                    <a:schemeClr val="tx1">
                      <a:lumMod val="50000"/>
                      <a:lumOff val="50000"/>
                    </a:schemeClr>
                  </a:solidFill>
                  <a:latin typeface="Meiryo UI" panose="020B0604030504040204" pitchFamily="50" charset="-128"/>
                  <a:ea typeface="Meiryo UI" panose="020B0604030504040204" pitchFamily="50" charset="-128"/>
                </a:rPr>
                <a:t>（</a:t>
              </a:r>
              <a:r>
                <a:rPr lang="en-US" altLang="ja-JP" sz="1200" dirty="0">
                  <a:solidFill>
                    <a:schemeClr val="tx1">
                      <a:lumMod val="50000"/>
                      <a:lumOff val="50000"/>
                    </a:schemeClr>
                  </a:solidFill>
                  <a:latin typeface="Meiryo UI" panose="020B0604030504040204" pitchFamily="50" charset="-128"/>
                  <a:ea typeface="Meiryo UI" panose="020B0604030504040204" pitchFamily="50" charset="-128"/>
                </a:rPr>
                <a:t>IT</a:t>
              </a:r>
              <a:r>
                <a:rPr lang="ja-JP" altLang="en-US" sz="1200" dirty="0">
                  <a:solidFill>
                    <a:schemeClr val="tx1">
                      <a:lumMod val="50000"/>
                      <a:lumOff val="50000"/>
                    </a:schemeClr>
                  </a:solidFill>
                  <a:latin typeface="Meiryo UI" panose="020B0604030504040204" pitchFamily="50" charset="-128"/>
                  <a:ea typeface="Meiryo UI" panose="020B0604030504040204" pitchFamily="50" charset="-128"/>
                </a:rPr>
                <a:t>投資情報）</a:t>
              </a:r>
            </a:p>
          </p:txBody>
        </p:sp>
        <p:sp>
          <p:nvSpPr>
            <p:cNvPr id="47" name="四角形: 角を丸くする 46">
              <a:extLst>
                <a:ext uri="{FF2B5EF4-FFF2-40B4-BE49-F238E27FC236}">
                  <a16:creationId xmlns:a16="http://schemas.microsoft.com/office/drawing/2014/main" id="{EF8671D9-45CC-403D-8324-A13C032756F2}"/>
                </a:ext>
              </a:extLst>
            </p:cNvPr>
            <p:cNvSpPr/>
            <p:nvPr/>
          </p:nvSpPr>
          <p:spPr bwMode="auto">
            <a:xfrm>
              <a:off x="4125540" y="3082014"/>
              <a:ext cx="2344977" cy="567829"/>
            </a:xfrm>
            <a:prstGeom prst="roundRect">
              <a:avLst/>
            </a:prstGeom>
            <a:solidFill>
              <a:srgbClr val="9FB7E1">
                <a:alpha val="64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ja-JP" altLang="en-US" sz="2400" dirty="0">
                  <a:latin typeface="Meiryo UI" panose="020B0604030504040204" pitchFamily="50" charset="-128"/>
                  <a:ea typeface="Meiryo UI" panose="020B0604030504040204" pitchFamily="50" charset="-128"/>
                </a:rPr>
                <a:t>④ストーリー</a:t>
              </a:r>
              <a:br>
                <a:rPr lang="en-US" altLang="ja-JP" sz="2400" dirty="0">
                  <a:latin typeface="Meiryo UI" panose="020B0604030504040204" pitchFamily="50" charset="-128"/>
                  <a:ea typeface="Meiryo UI" panose="020B0604030504040204" pitchFamily="50" charset="-128"/>
                </a:rPr>
              </a:br>
              <a:r>
                <a:rPr lang="ja-JP" altLang="en-US" sz="1200" dirty="0">
                  <a:solidFill>
                    <a:schemeClr val="tx1">
                      <a:lumMod val="50000"/>
                      <a:lumOff val="50000"/>
                    </a:schemeClr>
                  </a:solidFill>
                  <a:latin typeface="Meiryo UI" panose="020B0604030504040204" pitchFamily="50" charset="-128"/>
                  <a:ea typeface="Meiryo UI" panose="020B0604030504040204" pitchFamily="50" charset="-128"/>
                </a:rPr>
                <a:t>（企業トレンド情報）</a:t>
              </a:r>
            </a:p>
          </p:txBody>
        </p:sp>
      </p:grpSp>
      <p:sp>
        <p:nvSpPr>
          <p:cNvPr id="52" name="テキスト プレースホルダー 11">
            <a:extLst>
              <a:ext uri="{FF2B5EF4-FFF2-40B4-BE49-F238E27FC236}">
                <a16:creationId xmlns:a16="http://schemas.microsoft.com/office/drawing/2014/main" id="{08D35DCD-CF10-4C30-A04E-B1A556CE1043}"/>
              </a:ext>
            </a:extLst>
          </p:cNvPr>
          <p:cNvSpPr txBox="1">
            <a:spLocks/>
          </p:cNvSpPr>
          <p:nvPr/>
        </p:nvSpPr>
        <p:spPr>
          <a:xfrm>
            <a:off x="7253209" y="1586733"/>
            <a:ext cx="3637714" cy="3494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2000" b="1" dirty="0"/>
              <a:t>主な機能</a:t>
            </a:r>
          </a:p>
        </p:txBody>
      </p:sp>
      <p:grpSp>
        <p:nvGrpSpPr>
          <p:cNvPr id="79" name="グループ化 78">
            <a:extLst>
              <a:ext uri="{FF2B5EF4-FFF2-40B4-BE49-F238E27FC236}">
                <a16:creationId xmlns:a16="http://schemas.microsoft.com/office/drawing/2014/main" id="{24E872D2-A279-49F7-B34D-FE42E476C8DF}"/>
              </a:ext>
            </a:extLst>
          </p:cNvPr>
          <p:cNvGrpSpPr/>
          <p:nvPr/>
        </p:nvGrpSpPr>
        <p:grpSpPr>
          <a:xfrm>
            <a:off x="6927941" y="2080122"/>
            <a:ext cx="1487657" cy="715658"/>
            <a:chOff x="7102437" y="2240542"/>
            <a:chExt cx="1650043" cy="793776"/>
          </a:xfrm>
        </p:grpSpPr>
        <p:grpSp>
          <p:nvGrpSpPr>
            <p:cNvPr id="54" name="グループ化 53">
              <a:extLst>
                <a:ext uri="{FF2B5EF4-FFF2-40B4-BE49-F238E27FC236}">
                  <a16:creationId xmlns:a16="http://schemas.microsoft.com/office/drawing/2014/main" id="{E6263341-1359-4552-BA1E-709CA9D3434F}"/>
                </a:ext>
              </a:extLst>
            </p:cNvPr>
            <p:cNvGrpSpPr/>
            <p:nvPr/>
          </p:nvGrpSpPr>
          <p:grpSpPr>
            <a:xfrm>
              <a:off x="7102437" y="2240542"/>
              <a:ext cx="768539" cy="793776"/>
              <a:chOff x="1971682" y="1994686"/>
              <a:chExt cx="1022925" cy="1278385"/>
            </a:xfrm>
            <a:solidFill>
              <a:schemeClr val="accent1">
                <a:alpha val="70000"/>
              </a:schemeClr>
            </a:solidFill>
          </p:grpSpPr>
          <p:sp>
            <p:nvSpPr>
              <p:cNvPr id="55" name="フローチャート: 磁気ディスク 54">
                <a:extLst>
                  <a:ext uri="{FF2B5EF4-FFF2-40B4-BE49-F238E27FC236}">
                    <a16:creationId xmlns:a16="http://schemas.microsoft.com/office/drawing/2014/main" id="{7651F5C7-C2A2-47A2-8079-9C52638B773C}"/>
                  </a:ext>
                </a:extLst>
              </p:cNvPr>
              <p:cNvSpPr/>
              <p:nvPr/>
            </p:nvSpPr>
            <p:spPr>
              <a:xfrm>
                <a:off x="1971682" y="2728194"/>
                <a:ext cx="1022925" cy="544877"/>
              </a:xfrm>
              <a:prstGeom prst="flowChartMagneticDisk">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prstClr val="black">
                      <a:lumMod val="75000"/>
                      <a:lumOff val="25000"/>
                    </a:prstClr>
                  </a:solidFill>
                  <a:effectLst/>
                  <a:uLnTx/>
                  <a:uFillTx/>
                  <a:latin typeface="+mn-ea"/>
                  <a:cs typeface="+mn-cs"/>
                </a:endParaRPr>
              </a:p>
            </p:txBody>
          </p:sp>
          <p:sp>
            <p:nvSpPr>
              <p:cNvPr id="56" name="フローチャート: 磁気ディスク 55">
                <a:extLst>
                  <a:ext uri="{FF2B5EF4-FFF2-40B4-BE49-F238E27FC236}">
                    <a16:creationId xmlns:a16="http://schemas.microsoft.com/office/drawing/2014/main" id="{8DE1AB34-5130-4B83-8A52-09E996B6901A}"/>
                  </a:ext>
                </a:extLst>
              </p:cNvPr>
              <p:cNvSpPr/>
              <p:nvPr/>
            </p:nvSpPr>
            <p:spPr>
              <a:xfrm>
                <a:off x="1971682" y="2360719"/>
                <a:ext cx="1022925" cy="544877"/>
              </a:xfrm>
              <a:prstGeom prst="flowChartMagneticDisk">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prstClr val="black">
                      <a:lumMod val="75000"/>
                      <a:lumOff val="25000"/>
                    </a:prstClr>
                  </a:solidFill>
                  <a:effectLst/>
                  <a:uLnTx/>
                  <a:uFillTx/>
                  <a:latin typeface="+mn-ea"/>
                  <a:cs typeface="+mn-cs"/>
                </a:endParaRPr>
              </a:p>
            </p:txBody>
          </p:sp>
          <p:sp>
            <p:nvSpPr>
              <p:cNvPr id="57" name="フローチャート: 磁気ディスク 56">
                <a:extLst>
                  <a:ext uri="{FF2B5EF4-FFF2-40B4-BE49-F238E27FC236}">
                    <a16:creationId xmlns:a16="http://schemas.microsoft.com/office/drawing/2014/main" id="{C4B424AF-B8DF-422F-A393-67C2F6BB6E42}"/>
                  </a:ext>
                </a:extLst>
              </p:cNvPr>
              <p:cNvSpPr/>
              <p:nvPr/>
            </p:nvSpPr>
            <p:spPr>
              <a:xfrm>
                <a:off x="1971682" y="1994686"/>
                <a:ext cx="1022925" cy="544877"/>
              </a:xfrm>
              <a:prstGeom prst="flowChartMagneticDisk">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prstClr val="black">
                      <a:lumMod val="75000"/>
                      <a:lumOff val="25000"/>
                    </a:prstClr>
                  </a:solidFill>
                  <a:effectLst/>
                  <a:uLnTx/>
                  <a:uFillTx/>
                  <a:latin typeface="+mn-ea"/>
                  <a:cs typeface="+mn-cs"/>
                </a:endParaRPr>
              </a:p>
            </p:txBody>
          </p:sp>
        </p:grpSp>
        <p:grpSp>
          <p:nvGrpSpPr>
            <p:cNvPr id="59" name="グループ化 58">
              <a:extLst>
                <a:ext uri="{FF2B5EF4-FFF2-40B4-BE49-F238E27FC236}">
                  <a16:creationId xmlns:a16="http://schemas.microsoft.com/office/drawing/2014/main" id="{F9507255-65FE-48C4-9120-46BDB58D8B96}"/>
                </a:ext>
              </a:extLst>
            </p:cNvPr>
            <p:cNvGrpSpPr/>
            <p:nvPr/>
          </p:nvGrpSpPr>
          <p:grpSpPr>
            <a:xfrm>
              <a:off x="7538735" y="2541185"/>
              <a:ext cx="1213745" cy="309409"/>
              <a:chOff x="6643273" y="2515858"/>
              <a:chExt cx="1954748" cy="498307"/>
            </a:xfrm>
          </p:grpSpPr>
          <p:sp>
            <p:nvSpPr>
              <p:cNvPr id="60" name="星: 5 pt 59">
                <a:extLst>
                  <a:ext uri="{FF2B5EF4-FFF2-40B4-BE49-F238E27FC236}">
                    <a16:creationId xmlns:a16="http://schemas.microsoft.com/office/drawing/2014/main" id="{11B9AC67-A866-4E6E-AE0C-A5DAF448C3C4}"/>
                  </a:ext>
                </a:extLst>
              </p:cNvPr>
              <p:cNvSpPr/>
              <p:nvPr/>
            </p:nvSpPr>
            <p:spPr>
              <a:xfrm>
                <a:off x="6643273" y="2515858"/>
                <a:ext cx="498307" cy="498307"/>
              </a:xfrm>
              <a:prstGeom prst="star5">
                <a:avLst/>
              </a:prstGeom>
              <a:solidFill>
                <a:srgbClr val="FF0000">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星: 5 pt 60">
                <a:extLst>
                  <a:ext uri="{FF2B5EF4-FFF2-40B4-BE49-F238E27FC236}">
                    <a16:creationId xmlns:a16="http://schemas.microsoft.com/office/drawing/2014/main" id="{EAEDF20C-897F-4A2E-B8E3-ED06E231DF57}"/>
                  </a:ext>
                </a:extLst>
              </p:cNvPr>
              <p:cNvSpPr/>
              <p:nvPr/>
            </p:nvSpPr>
            <p:spPr>
              <a:xfrm>
                <a:off x="7128753" y="2515858"/>
                <a:ext cx="498307" cy="498307"/>
              </a:xfrm>
              <a:prstGeom prst="star5">
                <a:avLst/>
              </a:prstGeom>
              <a:solidFill>
                <a:srgbClr val="33CC33">
                  <a:alpha val="65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星: 5 pt 61">
                <a:extLst>
                  <a:ext uri="{FF2B5EF4-FFF2-40B4-BE49-F238E27FC236}">
                    <a16:creationId xmlns:a16="http://schemas.microsoft.com/office/drawing/2014/main" id="{8081DDA8-0902-4DFB-9BB9-C4F0C25565E9}"/>
                  </a:ext>
                </a:extLst>
              </p:cNvPr>
              <p:cNvSpPr/>
              <p:nvPr/>
            </p:nvSpPr>
            <p:spPr>
              <a:xfrm>
                <a:off x="7614233" y="2515858"/>
                <a:ext cx="498307" cy="498307"/>
              </a:xfrm>
              <a:prstGeom prst="star5">
                <a:avLst/>
              </a:prstGeom>
              <a:solidFill>
                <a:schemeClr val="accent4">
                  <a:alpha val="6549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星: 5 pt 62">
                <a:extLst>
                  <a:ext uri="{FF2B5EF4-FFF2-40B4-BE49-F238E27FC236}">
                    <a16:creationId xmlns:a16="http://schemas.microsoft.com/office/drawing/2014/main" id="{B5A82CF9-5C7B-458D-B794-93A444579C1D}"/>
                  </a:ext>
                </a:extLst>
              </p:cNvPr>
              <p:cNvSpPr/>
              <p:nvPr/>
            </p:nvSpPr>
            <p:spPr>
              <a:xfrm>
                <a:off x="8099714" y="2515858"/>
                <a:ext cx="498307" cy="498307"/>
              </a:xfrm>
              <a:prstGeom prst="star5">
                <a:avLst/>
              </a:prstGeom>
              <a:solidFill>
                <a:schemeClr val="accent5">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58" name="タイトル 1">
            <a:extLst>
              <a:ext uri="{FF2B5EF4-FFF2-40B4-BE49-F238E27FC236}">
                <a16:creationId xmlns:a16="http://schemas.microsoft.com/office/drawing/2014/main" id="{039C0F25-849C-4184-B0B0-1604C07E4E9C}"/>
              </a:ext>
            </a:extLst>
          </p:cNvPr>
          <p:cNvSpPr txBox="1">
            <a:spLocks/>
          </p:cNvSpPr>
          <p:nvPr/>
        </p:nvSpPr>
        <p:spPr>
          <a:xfrm>
            <a:off x="8488040" y="2080122"/>
            <a:ext cx="2288375" cy="401638"/>
          </a:xfrm>
          <a:prstGeom prst="rect">
            <a:avLst/>
          </a:prstGeom>
        </p:spPr>
        <p:txBody>
          <a:bodyPr anchor="ctr"/>
          <a:lstStyle>
            <a:lvl1pPr algn="l" defTabSz="914400" rtl="0" eaLnBrk="1" latinLnBrk="0" hangingPunct="1">
              <a:lnSpc>
                <a:spcPct val="90000"/>
              </a:lnSpc>
              <a:spcBef>
                <a:spcPct val="0"/>
              </a:spcBef>
              <a:buNone/>
              <a:defRPr kumimoji="1" sz="2400" b="1" kern="1200">
                <a:solidFill>
                  <a:schemeClr val="tx1"/>
                </a:solidFill>
                <a:latin typeface="Meiryo UI" panose="020B0604030504040204" pitchFamily="50" charset="-128"/>
                <a:ea typeface="Meiryo UI" panose="020B0604030504040204" pitchFamily="50" charset="-128"/>
                <a:cs typeface="+mj-cs"/>
              </a:defRPr>
            </a:lvl1pPr>
          </a:lstStyle>
          <a:p>
            <a:r>
              <a:rPr lang="ja-JP" altLang="en-US" sz="1800" dirty="0">
                <a:solidFill>
                  <a:schemeClr val="accent5">
                    <a:lumMod val="50000"/>
                  </a:schemeClr>
                </a:solidFill>
              </a:rPr>
              <a:t>見込み企業スコア</a:t>
            </a:r>
            <a:endParaRPr lang="en-US" altLang="ja-JP" sz="1800" dirty="0">
              <a:solidFill>
                <a:schemeClr val="accent5">
                  <a:lumMod val="50000"/>
                </a:schemeClr>
              </a:solidFill>
            </a:endParaRPr>
          </a:p>
        </p:txBody>
      </p:sp>
      <p:sp>
        <p:nvSpPr>
          <p:cNvPr id="64" name="タイトル 1">
            <a:extLst>
              <a:ext uri="{FF2B5EF4-FFF2-40B4-BE49-F238E27FC236}">
                <a16:creationId xmlns:a16="http://schemas.microsoft.com/office/drawing/2014/main" id="{BE8B997D-ECA3-42C5-9D50-B775DEDBB75B}"/>
              </a:ext>
            </a:extLst>
          </p:cNvPr>
          <p:cNvSpPr txBox="1">
            <a:spLocks/>
          </p:cNvSpPr>
          <p:nvPr/>
        </p:nvSpPr>
        <p:spPr>
          <a:xfrm>
            <a:off x="8488040" y="2368878"/>
            <a:ext cx="3217427" cy="542186"/>
          </a:xfrm>
          <a:prstGeom prst="rect">
            <a:avLst/>
          </a:prstGeom>
        </p:spPr>
        <p:txBody>
          <a:bodyPr anchor="ctr"/>
          <a:lstStyle>
            <a:lvl1pPr algn="l" defTabSz="914400" rtl="0" eaLnBrk="1" latinLnBrk="0" hangingPunct="1">
              <a:lnSpc>
                <a:spcPct val="90000"/>
              </a:lnSpc>
              <a:spcBef>
                <a:spcPct val="0"/>
              </a:spcBef>
              <a:buNone/>
              <a:defRPr kumimoji="1" sz="2400" b="1" kern="1200">
                <a:solidFill>
                  <a:schemeClr val="tx1"/>
                </a:solidFill>
                <a:latin typeface="Meiryo UI" panose="020B0604030504040204" pitchFamily="50" charset="-128"/>
                <a:ea typeface="Meiryo UI" panose="020B0604030504040204" pitchFamily="50" charset="-128"/>
                <a:cs typeface="+mj-cs"/>
              </a:defRPr>
            </a:lvl1pPr>
          </a:lstStyle>
          <a:p>
            <a:r>
              <a:rPr lang="ja-JP" altLang="en-US" sz="1400" b="0" dirty="0">
                <a:solidFill>
                  <a:schemeClr val="tx1">
                    <a:lumMod val="75000"/>
                    <a:lumOff val="25000"/>
                  </a:schemeClr>
                </a:solidFill>
              </a:rPr>
              <a:t>自社と親和性の高い見込み企業を判別。</a:t>
            </a:r>
            <a:endParaRPr lang="en-US" altLang="ja-JP" sz="1400" b="0" dirty="0">
              <a:solidFill>
                <a:schemeClr val="tx1">
                  <a:lumMod val="75000"/>
                  <a:lumOff val="25000"/>
                </a:schemeClr>
              </a:solidFill>
            </a:endParaRPr>
          </a:p>
          <a:p>
            <a:r>
              <a:rPr lang="ja-JP" altLang="en-US" sz="1400" b="0" dirty="0">
                <a:solidFill>
                  <a:schemeClr val="tx1">
                    <a:lumMod val="75000"/>
                    <a:lumOff val="25000"/>
                  </a:schemeClr>
                </a:solidFill>
              </a:rPr>
              <a:t>ポテンシャルスコアを付与します。</a:t>
            </a:r>
            <a:endParaRPr lang="en-US" altLang="ja-JP" sz="1400" b="0" dirty="0">
              <a:solidFill>
                <a:schemeClr val="tx1">
                  <a:lumMod val="75000"/>
                  <a:lumOff val="25000"/>
                </a:schemeClr>
              </a:solidFill>
            </a:endParaRPr>
          </a:p>
        </p:txBody>
      </p:sp>
      <p:cxnSp>
        <p:nvCxnSpPr>
          <p:cNvPr id="66" name="直線コネクタ 65">
            <a:extLst>
              <a:ext uri="{FF2B5EF4-FFF2-40B4-BE49-F238E27FC236}">
                <a16:creationId xmlns:a16="http://schemas.microsoft.com/office/drawing/2014/main" id="{D981D98F-BB09-4DE2-904F-A38F85C5A21C}"/>
              </a:ext>
            </a:extLst>
          </p:cNvPr>
          <p:cNvCxnSpPr>
            <a:cxnSpLocks/>
          </p:cNvCxnSpPr>
          <p:nvPr/>
        </p:nvCxnSpPr>
        <p:spPr>
          <a:xfrm>
            <a:off x="6554717" y="1935749"/>
            <a:ext cx="5034698" cy="0"/>
          </a:xfrm>
          <a:prstGeom prst="line">
            <a:avLst/>
          </a:prstGeom>
        </p:spPr>
        <p:style>
          <a:lnRef idx="1">
            <a:schemeClr val="dk1"/>
          </a:lnRef>
          <a:fillRef idx="0">
            <a:schemeClr val="dk1"/>
          </a:fillRef>
          <a:effectRef idx="0">
            <a:schemeClr val="dk1"/>
          </a:effectRef>
          <a:fontRef idx="minor">
            <a:schemeClr val="tx1"/>
          </a:fontRef>
        </p:style>
      </p:cxnSp>
      <p:grpSp>
        <p:nvGrpSpPr>
          <p:cNvPr id="78" name="グループ化 77">
            <a:extLst>
              <a:ext uri="{FF2B5EF4-FFF2-40B4-BE49-F238E27FC236}">
                <a16:creationId xmlns:a16="http://schemas.microsoft.com/office/drawing/2014/main" id="{70A26BBF-9F7E-4E1B-87F4-F6D5C8D1BF01}"/>
              </a:ext>
            </a:extLst>
          </p:cNvPr>
          <p:cNvGrpSpPr/>
          <p:nvPr/>
        </p:nvGrpSpPr>
        <p:grpSpPr>
          <a:xfrm>
            <a:off x="6974570" y="2852279"/>
            <a:ext cx="1201894" cy="960517"/>
            <a:chOff x="7232537" y="3198504"/>
            <a:chExt cx="1144188" cy="914400"/>
          </a:xfrm>
        </p:grpSpPr>
        <p:grpSp>
          <p:nvGrpSpPr>
            <p:cNvPr id="68" name="グループ化 67">
              <a:extLst>
                <a:ext uri="{FF2B5EF4-FFF2-40B4-BE49-F238E27FC236}">
                  <a16:creationId xmlns:a16="http://schemas.microsoft.com/office/drawing/2014/main" id="{9E111503-5928-4FE5-990E-69A2A42A44BC}"/>
                </a:ext>
              </a:extLst>
            </p:cNvPr>
            <p:cNvGrpSpPr/>
            <p:nvPr/>
          </p:nvGrpSpPr>
          <p:grpSpPr>
            <a:xfrm>
              <a:off x="7232537" y="3198504"/>
              <a:ext cx="1144188" cy="914400"/>
              <a:chOff x="9130654" y="1660271"/>
              <a:chExt cx="1144188" cy="914400"/>
            </a:xfrm>
          </p:grpSpPr>
          <p:pic>
            <p:nvPicPr>
              <p:cNvPr id="69" name="グラフィックス 68" descr="棒グラフ 枠線">
                <a:extLst>
                  <a:ext uri="{FF2B5EF4-FFF2-40B4-BE49-F238E27FC236}">
                    <a16:creationId xmlns:a16="http://schemas.microsoft.com/office/drawing/2014/main" id="{366D1D33-257E-44A0-84F6-FCB9C709819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360442" y="1660271"/>
                <a:ext cx="914400" cy="914400"/>
              </a:xfrm>
              <a:prstGeom prst="rect">
                <a:avLst/>
              </a:prstGeom>
            </p:spPr>
          </p:pic>
          <p:grpSp>
            <p:nvGrpSpPr>
              <p:cNvPr id="70" name="グループ化 69">
                <a:extLst>
                  <a:ext uri="{FF2B5EF4-FFF2-40B4-BE49-F238E27FC236}">
                    <a16:creationId xmlns:a16="http://schemas.microsoft.com/office/drawing/2014/main" id="{6B0F0786-D781-4327-9940-6602C285F7C3}"/>
                  </a:ext>
                </a:extLst>
              </p:cNvPr>
              <p:cNvGrpSpPr/>
              <p:nvPr/>
            </p:nvGrpSpPr>
            <p:grpSpPr>
              <a:xfrm>
                <a:off x="9130654" y="1858794"/>
                <a:ext cx="624548" cy="624548"/>
                <a:chOff x="7809238" y="1614290"/>
                <a:chExt cx="914400" cy="914400"/>
              </a:xfrm>
            </p:grpSpPr>
            <p:pic>
              <p:nvPicPr>
                <p:cNvPr id="71" name="グラフィックス 70" descr="虫眼鏡で見た虫 枠線">
                  <a:extLst>
                    <a:ext uri="{FF2B5EF4-FFF2-40B4-BE49-F238E27FC236}">
                      <a16:creationId xmlns:a16="http://schemas.microsoft.com/office/drawing/2014/main" id="{69DBD65C-0273-490D-AB2E-F84D1578CFB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09238" y="1614290"/>
                  <a:ext cx="914400" cy="914400"/>
                </a:xfrm>
                <a:prstGeom prst="rect">
                  <a:avLst/>
                </a:prstGeom>
              </p:spPr>
            </p:pic>
            <p:sp>
              <p:nvSpPr>
                <p:cNvPr id="72" name="楕円 71">
                  <a:extLst>
                    <a:ext uri="{FF2B5EF4-FFF2-40B4-BE49-F238E27FC236}">
                      <a16:creationId xmlns:a16="http://schemas.microsoft.com/office/drawing/2014/main" id="{0264AD68-607E-4A81-81FC-F6DB44087FB6}"/>
                    </a:ext>
                  </a:extLst>
                </p:cNvPr>
                <p:cNvSpPr/>
                <p:nvPr/>
              </p:nvSpPr>
              <p:spPr>
                <a:xfrm>
                  <a:off x="8093241" y="1704776"/>
                  <a:ext cx="529149" cy="529149"/>
                </a:xfrm>
                <a:prstGeom prst="ellips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3" name="正方形/長方形 72">
              <a:extLst>
                <a:ext uri="{FF2B5EF4-FFF2-40B4-BE49-F238E27FC236}">
                  <a16:creationId xmlns:a16="http://schemas.microsoft.com/office/drawing/2014/main" id="{9A95CEF3-3218-48B7-A7EF-97F05D6510EA}"/>
                </a:ext>
              </a:extLst>
            </p:cNvPr>
            <p:cNvSpPr/>
            <p:nvPr/>
          </p:nvSpPr>
          <p:spPr>
            <a:xfrm>
              <a:off x="7830091" y="3342073"/>
              <a:ext cx="100360" cy="550559"/>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5" name="タイトル 1">
            <a:extLst>
              <a:ext uri="{FF2B5EF4-FFF2-40B4-BE49-F238E27FC236}">
                <a16:creationId xmlns:a16="http://schemas.microsoft.com/office/drawing/2014/main" id="{BE027DB9-B2B0-4D7D-AEA4-9A9E2F2B4E66}"/>
              </a:ext>
            </a:extLst>
          </p:cNvPr>
          <p:cNvSpPr txBox="1">
            <a:spLocks/>
          </p:cNvSpPr>
          <p:nvPr/>
        </p:nvSpPr>
        <p:spPr>
          <a:xfrm>
            <a:off x="8488040" y="2908776"/>
            <a:ext cx="2288375" cy="401638"/>
          </a:xfrm>
          <a:prstGeom prst="rect">
            <a:avLst/>
          </a:prstGeom>
        </p:spPr>
        <p:txBody>
          <a:bodyPr anchor="ctr"/>
          <a:lstStyle>
            <a:lvl1pPr algn="l" defTabSz="914400" rtl="0" eaLnBrk="1" latinLnBrk="0" hangingPunct="1">
              <a:lnSpc>
                <a:spcPct val="90000"/>
              </a:lnSpc>
              <a:spcBef>
                <a:spcPct val="0"/>
              </a:spcBef>
              <a:buNone/>
              <a:defRPr kumimoji="1" sz="2400" b="1" kern="1200">
                <a:solidFill>
                  <a:schemeClr val="tx1"/>
                </a:solidFill>
                <a:latin typeface="Meiryo UI" panose="020B0604030504040204" pitchFamily="50" charset="-128"/>
                <a:ea typeface="Meiryo UI" panose="020B0604030504040204" pitchFamily="50" charset="-128"/>
                <a:cs typeface="+mj-cs"/>
              </a:defRPr>
            </a:lvl1pPr>
          </a:lstStyle>
          <a:p>
            <a:r>
              <a:rPr lang="ja-JP" altLang="en-US" sz="1800" dirty="0">
                <a:solidFill>
                  <a:schemeClr val="accent5">
                    <a:lumMod val="50000"/>
                  </a:schemeClr>
                </a:solidFill>
              </a:rPr>
              <a:t>見込み度傾向分析</a:t>
            </a:r>
            <a:endParaRPr lang="en-US" altLang="ja-JP" sz="1800" dirty="0">
              <a:solidFill>
                <a:schemeClr val="accent5">
                  <a:lumMod val="50000"/>
                </a:schemeClr>
              </a:solidFill>
            </a:endParaRPr>
          </a:p>
        </p:txBody>
      </p:sp>
      <p:sp>
        <p:nvSpPr>
          <p:cNvPr id="76" name="タイトル 1">
            <a:extLst>
              <a:ext uri="{FF2B5EF4-FFF2-40B4-BE49-F238E27FC236}">
                <a16:creationId xmlns:a16="http://schemas.microsoft.com/office/drawing/2014/main" id="{0B883CB7-338F-4C7A-B08D-1B5BF5D56EAF}"/>
              </a:ext>
            </a:extLst>
          </p:cNvPr>
          <p:cNvSpPr txBox="1">
            <a:spLocks/>
          </p:cNvSpPr>
          <p:nvPr/>
        </p:nvSpPr>
        <p:spPr>
          <a:xfrm>
            <a:off x="8488040" y="3197532"/>
            <a:ext cx="3217427" cy="542186"/>
          </a:xfrm>
          <a:prstGeom prst="rect">
            <a:avLst/>
          </a:prstGeom>
        </p:spPr>
        <p:txBody>
          <a:bodyPr anchor="ctr"/>
          <a:lstStyle>
            <a:lvl1pPr algn="l" defTabSz="914400" rtl="0" eaLnBrk="1" latinLnBrk="0" hangingPunct="1">
              <a:lnSpc>
                <a:spcPct val="90000"/>
              </a:lnSpc>
              <a:spcBef>
                <a:spcPct val="0"/>
              </a:spcBef>
              <a:buNone/>
              <a:defRPr kumimoji="1" sz="2400" b="1" kern="1200">
                <a:solidFill>
                  <a:schemeClr val="tx1"/>
                </a:solidFill>
                <a:latin typeface="Meiryo UI" panose="020B0604030504040204" pitchFamily="50" charset="-128"/>
                <a:ea typeface="Meiryo UI" panose="020B0604030504040204" pitchFamily="50" charset="-128"/>
                <a:cs typeface="+mj-cs"/>
              </a:defRPr>
            </a:lvl1pPr>
          </a:lstStyle>
          <a:p>
            <a:r>
              <a:rPr lang="ja-JP" altLang="en-US" sz="1400" b="0" dirty="0">
                <a:solidFill>
                  <a:schemeClr val="tx1">
                    <a:lumMod val="75000"/>
                    <a:lumOff val="25000"/>
                  </a:schemeClr>
                </a:solidFill>
              </a:rPr>
              <a:t>ポテンシャルスコアに寄与している情報を確認することができます。</a:t>
            </a:r>
            <a:endParaRPr lang="en-US" altLang="ja-JP" sz="1400" b="0" dirty="0">
              <a:solidFill>
                <a:schemeClr val="tx1">
                  <a:lumMod val="75000"/>
                  <a:lumOff val="25000"/>
                </a:schemeClr>
              </a:solidFill>
            </a:endParaRPr>
          </a:p>
        </p:txBody>
      </p:sp>
      <p:grpSp>
        <p:nvGrpSpPr>
          <p:cNvPr id="82" name="グループ化 81">
            <a:extLst>
              <a:ext uri="{FF2B5EF4-FFF2-40B4-BE49-F238E27FC236}">
                <a16:creationId xmlns:a16="http://schemas.microsoft.com/office/drawing/2014/main" id="{DFF0FE71-1E89-45CC-836E-9C0C3D150ED6}"/>
              </a:ext>
            </a:extLst>
          </p:cNvPr>
          <p:cNvGrpSpPr/>
          <p:nvPr/>
        </p:nvGrpSpPr>
        <p:grpSpPr>
          <a:xfrm>
            <a:off x="7180876" y="3769514"/>
            <a:ext cx="789282" cy="789282"/>
            <a:chOff x="1954428" y="3845630"/>
            <a:chExt cx="914400" cy="914400"/>
          </a:xfrm>
        </p:grpSpPr>
        <p:pic>
          <p:nvPicPr>
            <p:cNvPr id="83" name="グラフィックス 82" descr="{0} 枠線">
              <a:extLst>
                <a:ext uri="{FF2B5EF4-FFF2-40B4-BE49-F238E27FC236}">
                  <a16:creationId xmlns:a16="http://schemas.microsoft.com/office/drawing/2014/main" id="{BAB49041-07F5-46DB-81E8-DEDD552F35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54428" y="3845630"/>
              <a:ext cx="914400" cy="914400"/>
            </a:xfrm>
            <a:prstGeom prst="rect">
              <a:avLst/>
            </a:prstGeom>
          </p:spPr>
        </p:pic>
        <p:pic>
          <p:nvPicPr>
            <p:cNvPr id="84" name="グラフィックス 83" descr="チェック マーク 単色塗りつぶし">
              <a:extLst>
                <a:ext uri="{FF2B5EF4-FFF2-40B4-BE49-F238E27FC236}">
                  <a16:creationId xmlns:a16="http://schemas.microsoft.com/office/drawing/2014/main" id="{8F0978F6-4881-4FA8-813A-31682B1C05D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185993" y="4104943"/>
              <a:ext cx="214709" cy="214709"/>
            </a:xfrm>
            <a:prstGeom prst="rect">
              <a:avLst/>
            </a:prstGeom>
          </p:spPr>
        </p:pic>
        <p:cxnSp>
          <p:nvCxnSpPr>
            <p:cNvPr id="85" name="直線コネクタ 84">
              <a:extLst>
                <a:ext uri="{FF2B5EF4-FFF2-40B4-BE49-F238E27FC236}">
                  <a16:creationId xmlns:a16="http://schemas.microsoft.com/office/drawing/2014/main" id="{DED7559C-9D18-4549-83B3-490DCF0789E7}"/>
                </a:ext>
              </a:extLst>
            </p:cNvPr>
            <p:cNvCxnSpPr>
              <a:cxnSpLocks/>
            </p:cNvCxnSpPr>
            <p:nvPr/>
          </p:nvCxnSpPr>
          <p:spPr>
            <a:xfrm>
              <a:off x="2420485" y="4233593"/>
              <a:ext cx="183356"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86" name="タイトル 1">
            <a:extLst>
              <a:ext uri="{FF2B5EF4-FFF2-40B4-BE49-F238E27FC236}">
                <a16:creationId xmlns:a16="http://schemas.microsoft.com/office/drawing/2014/main" id="{32AEA4FA-96D8-499F-8246-2DCA1FB8F17E}"/>
              </a:ext>
            </a:extLst>
          </p:cNvPr>
          <p:cNvSpPr txBox="1">
            <a:spLocks/>
          </p:cNvSpPr>
          <p:nvPr/>
        </p:nvSpPr>
        <p:spPr>
          <a:xfrm>
            <a:off x="8488040" y="3769514"/>
            <a:ext cx="2288375" cy="401638"/>
          </a:xfrm>
          <a:prstGeom prst="rect">
            <a:avLst/>
          </a:prstGeom>
        </p:spPr>
        <p:txBody>
          <a:bodyPr anchor="ctr"/>
          <a:lstStyle>
            <a:lvl1pPr algn="l" defTabSz="914400" rtl="0" eaLnBrk="1" latinLnBrk="0" hangingPunct="1">
              <a:lnSpc>
                <a:spcPct val="90000"/>
              </a:lnSpc>
              <a:spcBef>
                <a:spcPct val="0"/>
              </a:spcBef>
              <a:buNone/>
              <a:defRPr kumimoji="1" sz="2400" b="1" kern="1200">
                <a:solidFill>
                  <a:schemeClr val="tx1"/>
                </a:solidFill>
                <a:latin typeface="Meiryo UI" panose="020B0604030504040204" pitchFamily="50" charset="-128"/>
                <a:ea typeface="Meiryo UI" panose="020B0604030504040204" pitchFamily="50" charset="-128"/>
                <a:cs typeface="+mj-cs"/>
              </a:defRPr>
            </a:lvl1pPr>
          </a:lstStyle>
          <a:p>
            <a:r>
              <a:rPr lang="ja-JP" altLang="en-US" sz="1800" dirty="0">
                <a:solidFill>
                  <a:schemeClr val="accent5">
                    <a:lumMod val="50000"/>
                  </a:schemeClr>
                </a:solidFill>
              </a:rPr>
              <a:t>営業リスト自動作成</a:t>
            </a:r>
            <a:endParaRPr lang="en-US" altLang="ja-JP" sz="1800" dirty="0">
              <a:solidFill>
                <a:schemeClr val="accent5">
                  <a:lumMod val="50000"/>
                </a:schemeClr>
              </a:solidFill>
            </a:endParaRPr>
          </a:p>
        </p:txBody>
      </p:sp>
      <p:sp>
        <p:nvSpPr>
          <p:cNvPr id="87" name="タイトル 1">
            <a:extLst>
              <a:ext uri="{FF2B5EF4-FFF2-40B4-BE49-F238E27FC236}">
                <a16:creationId xmlns:a16="http://schemas.microsoft.com/office/drawing/2014/main" id="{E2FA0BED-DA7D-4859-B96B-C26F87748430}"/>
              </a:ext>
            </a:extLst>
          </p:cNvPr>
          <p:cNvSpPr txBox="1">
            <a:spLocks/>
          </p:cNvSpPr>
          <p:nvPr/>
        </p:nvSpPr>
        <p:spPr>
          <a:xfrm>
            <a:off x="8488040" y="4058270"/>
            <a:ext cx="3217427" cy="542186"/>
          </a:xfrm>
          <a:prstGeom prst="rect">
            <a:avLst/>
          </a:prstGeom>
        </p:spPr>
        <p:txBody>
          <a:bodyPr anchor="ctr"/>
          <a:lstStyle>
            <a:lvl1pPr algn="l" defTabSz="914400" rtl="0" eaLnBrk="1" latinLnBrk="0" hangingPunct="1">
              <a:lnSpc>
                <a:spcPct val="90000"/>
              </a:lnSpc>
              <a:spcBef>
                <a:spcPct val="0"/>
              </a:spcBef>
              <a:buNone/>
              <a:defRPr kumimoji="1" sz="2400" b="1" kern="1200">
                <a:solidFill>
                  <a:schemeClr val="tx1"/>
                </a:solidFill>
                <a:latin typeface="Meiryo UI" panose="020B0604030504040204" pitchFamily="50" charset="-128"/>
                <a:ea typeface="Meiryo UI" panose="020B0604030504040204" pitchFamily="50" charset="-128"/>
                <a:cs typeface="+mj-cs"/>
              </a:defRPr>
            </a:lvl1pPr>
          </a:lstStyle>
          <a:p>
            <a:r>
              <a:rPr lang="ja-JP" altLang="en-US" sz="1400" b="0" dirty="0">
                <a:solidFill>
                  <a:schemeClr val="tx1">
                    <a:lumMod val="75000"/>
                    <a:lumOff val="25000"/>
                  </a:schemeClr>
                </a:solidFill>
              </a:rPr>
              <a:t>電話番号や</a:t>
            </a:r>
            <a:r>
              <a:rPr lang="en-US" altLang="ja-JP" sz="1400" b="0" dirty="0">
                <a:solidFill>
                  <a:schemeClr val="tx1">
                    <a:lumMod val="75000"/>
                    <a:lumOff val="25000"/>
                  </a:schemeClr>
                </a:solidFill>
              </a:rPr>
              <a:t>URL</a:t>
            </a:r>
            <a:r>
              <a:rPr lang="ja-JP" altLang="en-US" sz="1400" b="0" dirty="0">
                <a:solidFill>
                  <a:schemeClr val="tx1">
                    <a:lumMod val="75000"/>
                    <a:lumOff val="25000"/>
                  </a:schemeClr>
                </a:solidFill>
              </a:rPr>
              <a:t>といった情報が付与されたリストをダウンロードすることができます。</a:t>
            </a:r>
            <a:endParaRPr lang="en-US" altLang="ja-JP" sz="1400" b="0" dirty="0">
              <a:solidFill>
                <a:schemeClr val="tx1">
                  <a:lumMod val="75000"/>
                  <a:lumOff val="25000"/>
                </a:schemeClr>
              </a:solidFill>
            </a:endParaRPr>
          </a:p>
        </p:txBody>
      </p:sp>
      <p:grpSp>
        <p:nvGrpSpPr>
          <p:cNvPr id="89" name="グループ化 88">
            <a:extLst>
              <a:ext uri="{FF2B5EF4-FFF2-40B4-BE49-F238E27FC236}">
                <a16:creationId xmlns:a16="http://schemas.microsoft.com/office/drawing/2014/main" id="{A973EAA2-A142-4133-95C0-38D11CF8F129}"/>
              </a:ext>
            </a:extLst>
          </p:cNvPr>
          <p:cNvGrpSpPr/>
          <p:nvPr/>
        </p:nvGrpSpPr>
        <p:grpSpPr>
          <a:xfrm>
            <a:off x="7208846" y="4471355"/>
            <a:ext cx="990014" cy="960517"/>
            <a:chOff x="5611758" y="1258607"/>
            <a:chExt cx="1108378" cy="1075354"/>
          </a:xfrm>
        </p:grpSpPr>
        <p:pic>
          <p:nvPicPr>
            <p:cNvPr id="90" name="グラフィックス 89" descr="UI UX 枠線">
              <a:extLst>
                <a:ext uri="{FF2B5EF4-FFF2-40B4-BE49-F238E27FC236}">
                  <a16:creationId xmlns:a16="http://schemas.microsoft.com/office/drawing/2014/main" id="{00210EF7-9822-439A-BC31-5696055A3EF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611758" y="1419561"/>
              <a:ext cx="914400" cy="914400"/>
            </a:xfrm>
            <a:prstGeom prst="rect">
              <a:avLst/>
            </a:prstGeom>
          </p:spPr>
        </p:pic>
        <p:pic>
          <p:nvPicPr>
            <p:cNvPr id="91" name="グラフィックス 90" descr="チェック マーク 単色塗りつぶし">
              <a:extLst>
                <a:ext uri="{FF2B5EF4-FFF2-40B4-BE49-F238E27FC236}">
                  <a16:creationId xmlns:a16="http://schemas.microsoft.com/office/drawing/2014/main" id="{ED51664F-85B4-41C5-AA29-8E59591A866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203981" y="1258607"/>
              <a:ext cx="516155" cy="516155"/>
            </a:xfrm>
            <a:prstGeom prst="rect">
              <a:avLst/>
            </a:prstGeom>
          </p:spPr>
        </p:pic>
      </p:grpSp>
      <p:sp>
        <p:nvSpPr>
          <p:cNvPr id="96" name="タイトル 1">
            <a:extLst>
              <a:ext uri="{FF2B5EF4-FFF2-40B4-BE49-F238E27FC236}">
                <a16:creationId xmlns:a16="http://schemas.microsoft.com/office/drawing/2014/main" id="{06136F4E-9D6B-47C0-B295-A9313597476A}"/>
              </a:ext>
            </a:extLst>
          </p:cNvPr>
          <p:cNvSpPr txBox="1">
            <a:spLocks/>
          </p:cNvSpPr>
          <p:nvPr/>
        </p:nvSpPr>
        <p:spPr>
          <a:xfrm>
            <a:off x="8488040" y="4629528"/>
            <a:ext cx="2932799" cy="401638"/>
          </a:xfrm>
          <a:prstGeom prst="rect">
            <a:avLst/>
          </a:prstGeom>
        </p:spPr>
        <p:txBody>
          <a:bodyPr anchor="ctr"/>
          <a:lstStyle>
            <a:lvl1pPr algn="l" defTabSz="914400" rtl="0" eaLnBrk="1" latinLnBrk="0" hangingPunct="1">
              <a:lnSpc>
                <a:spcPct val="90000"/>
              </a:lnSpc>
              <a:spcBef>
                <a:spcPct val="0"/>
              </a:spcBef>
              <a:buNone/>
              <a:defRPr kumimoji="1" sz="2400" b="1" kern="1200">
                <a:solidFill>
                  <a:schemeClr val="tx1"/>
                </a:solidFill>
                <a:latin typeface="Meiryo UI" panose="020B0604030504040204" pitchFamily="50" charset="-128"/>
                <a:ea typeface="Meiryo UI" panose="020B0604030504040204" pitchFamily="50" charset="-128"/>
                <a:cs typeface="+mj-cs"/>
              </a:defRPr>
            </a:lvl1pPr>
          </a:lstStyle>
          <a:p>
            <a:r>
              <a:rPr lang="ja-JP" altLang="en-US" sz="1800" dirty="0">
                <a:solidFill>
                  <a:schemeClr val="accent5">
                    <a:lumMod val="50000"/>
                  </a:schemeClr>
                </a:solidFill>
              </a:rPr>
              <a:t>アクセス企業の解析</a:t>
            </a:r>
            <a:endParaRPr lang="en-US" altLang="ja-JP" sz="1800" dirty="0">
              <a:solidFill>
                <a:schemeClr val="accent5">
                  <a:lumMod val="50000"/>
                </a:schemeClr>
              </a:solidFill>
            </a:endParaRPr>
          </a:p>
        </p:txBody>
      </p:sp>
      <p:sp>
        <p:nvSpPr>
          <p:cNvPr id="97" name="タイトル 1">
            <a:extLst>
              <a:ext uri="{FF2B5EF4-FFF2-40B4-BE49-F238E27FC236}">
                <a16:creationId xmlns:a16="http://schemas.microsoft.com/office/drawing/2014/main" id="{9466B94C-6265-4FD5-8366-99AE3B1457F2}"/>
              </a:ext>
            </a:extLst>
          </p:cNvPr>
          <p:cNvSpPr txBox="1">
            <a:spLocks/>
          </p:cNvSpPr>
          <p:nvPr/>
        </p:nvSpPr>
        <p:spPr>
          <a:xfrm>
            <a:off x="8488040" y="4918284"/>
            <a:ext cx="3217427" cy="542186"/>
          </a:xfrm>
          <a:prstGeom prst="rect">
            <a:avLst/>
          </a:prstGeom>
        </p:spPr>
        <p:txBody>
          <a:bodyPr anchor="ctr"/>
          <a:lstStyle>
            <a:lvl1pPr algn="l" defTabSz="914400" rtl="0" eaLnBrk="1" latinLnBrk="0" hangingPunct="1">
              <a:lnSpc>
                <a:spcPct val="90000"/>
              </a:lnSpc>
              <a:spcBef>
                <a:spcPct val="0"/>
              </a:spcBef>
              <a:buNone/>
              <a:defRPr kumimoji="1" sz="2400" b="1" kern="1200">
                <a:solidFill>
                  <a:schemeClr val="tx1"/>
                </a:solidFill>
                <a:latin typeface="Meiryo UI" panose="020B0604030504040204" pitchFamily="50" charset="-128"/>
                <a:ea typeface="Meiryo UI" panose="020B0604030504040204" pitchFamily="50" charset="-128"/>
                <a:cs typeface="+mj-cs"/>
              </a:defRPr>
            </a:lvl1pPr>
          </a:lstStyle>
          <a:p>
            <a:r>
              <a:rPr lang="ja-JP" altLang="en-US" sz="1400" b="0" dirty="0">
                <a:solidFill>
                  <a:schemeClr val="tx1">
                    <a:lumMod val="75000"/>
                    <a:lumOff val="25000"/>
                  </a:schemeClr>
                </a:solidFill>
              </a:rPr>
              <a:t>自社サイトに来訪した企業の傾向・特徴を分析し、企業リストをダウンロードできます。</a:t>
            </a:r>
            <a:endParaRPr lang="en-US" altLang="ja-JP" sz="1400" b="0" dirty="0">
              <a:solidFill>
                <a:schemeClr val="tx1">
                  <a:lumMod val="75000"/>
                  <a:lumOff val="25000"/>
                </a:schemeClr>
              </a:solidFill>
            </a:endParaRPr>
          </a:p>
        </p:txBody>
      </p:sp>
      <p:pic>
        <p:nvPicPr>
          <p:cNvPr id="99" name="図 98">
            <a:extLst>
              <a:ext uri="{FF2B5EF4-FFF2-40B4-BE49-F238E27FC236}">
                <a16:creationId xmlns:a16="http://schemas.microsoft.com/office/drawing/2014/main" id="{6B8F41C3-5883-4D7B-831F-53E91CE3476F}"/>
              </a:ext>
            </a:extLst>
          </p:cNvPr>
          <p:cNvPicPr>
            <a:picLocks noChangeAspect="1"/>
          </p:cNvPicPr>
          <p:nvPr/>
        </p:nvPicPr>
        <p:blipFill>
          <a:blip r:embed="rId18"/>
          <a:stretch>
            <a:fillRect/>
          </a:stretch>
        </p:blipFill>
        <p:spPr>
          <a:xfrm>
            <a:off x="7147451" y="5550297"/>
            <a:ext cx="1097506" cy="707302"/>
          </a:xfrm>
          <a:prstGeom prst="rect">
            <a:avLst/>
          </a:prstGeom>
        </p:spPr>
      </p:pic>
      <p:sp>
        <p:nvSpPr>
          <p:cNvPr id="101" name="タイトル 1">
            <a:extLst>
              <a:ext uri="{FF2B5EF4-FFF2-40B4-BE49-F238E27FC236}">
                <a16:creationId xmlns:a16="http://schemas.microsoft.com/office/drawing/2014/main" id="{111D8D9D-117D-4E65-B903-5000A7B7B5FE}"/>
              </a:ext>
            </a:extLst>
          </p:cNvPr>
          <p:cNvSpPr txBox="1">
            <a:spLocks/>
          </p:cNvSpPr>
          <p:nvPr/>
        </p:nvSpPr>
        <p:spPr>
          <a:xfrm>
            <a:off x="8488040" y="5489542"/>
            <a:ext cx="2932799" cy="401638"/>
          </a:xfrm>
          <a:prstGeom prst="rect">
            <a:avLst/>
          </a:prstGeom>
        </p:spPr>
        <p:txBody>
          <a:bodyPr anchor="ctr"/>
          <a:lstStyle>
            <a:lvl1pPr algn="l" defTabSz="914400" rtl="0" eaLnBrk="1" latinLnBrk="0" hangingPunct="1">
              <a:lnSpc>
                <a:spcPct val="90000"/>
              </a:lnSpc>
              <a:spcBef>
                <a:spcPct val="0"/>
              </a:spcBef>
              <a:buNone/>
              <a:defRPr kumimoji="1" sz="2400" b="1" kern="1200">
                <a:solidFill>
                  <a:schemeClr val="tx1"/>
                </a:solidFill>
                <a:latin typeface="Meiryo UI" panose="020B0604030504040204" pitchFamily="50" charset="-128"/>
                <a:ea typeface="Meiryo UI" panose="020B0604030504040204" pitchFamily="50" charset="-128"/>
                <a:cs typeface="+mj-cs"/>
              </a:defRPr>
            </a:lvl1pPr>
          </a:lstStyle>
          <a:p>
            <a:r>
              <a:rPr lang="ja-JP" altLang="en-US" sz="1800" dirty="0">
                <a:solidFill>
                  <a:schemeClr val="accent5">
                    <a:lumMod val="50000"/>
                  </a:schemeClr>
                </a:solidFill>
              </a:rPr>
              <a:t>デジタル広告との連携</a:t>
            </a:r>
            <a:endParaRPr lang="en-US" altLang="ja-JP" sz="1800" dirty="0">
              <a:solidFill>
                <a:schemeClr val="accent5">
                  <a:lumMod val="50000"/>
                </a:schemeClr>
              </a:solidFill>
            </a:endParaRPr>
          </a:p>
        </p:txBody>
      </p:sp>
      <p:sp>
        <p:nvSpPr>
          <p:cNvPr id="102" name="タイトル 1">
            <a:extLst>
              <a:ext uri="{FF2B5EF4-FFF2-40B4-BE49-F238E27FC236}">
                <a16:creationId xmlns:a16="http://schemas.microsoft.com/office/drawing/2014/main" id="{6A1B85A1-D3E3-49DE-85BC-64FE58FF6ABE}"/>
              </a:ext>
            </a:extLst>
          </p:cNvPr>
          <p:cNvSpPr txBox="1">
            <a:spLocks/>
          </p:cNvSpPr>
          <p:nvPr/>
        </p:nvSpPr>
        <p:spPr>
          <a:xfrm>
            <a:off x="8488040" y="5778298"/>
            <a:ext cx="3217427" cy="542186"/>
          </a:xfrm>
          <a:prstGeom prst="rect">
            <a:avLst/>
          </a:prstGeom>
        </p:spPr>
        <p:txBody>
          <a:bodyPr anchor="ctr"/>
          <a:lstStyle>
            <a:lvl1pPr algn="l" defTabSz="914400" rtl="0" eaLnBrk="1" latinLnBrk="0" hangingPunct="1">
              <a:lnSpc>
                <a:spcPct val="90000"/>
              </a:lnSpc>
              <a:spcBef>
                <a:spcPct val="0"/>
              </a:spcBef>
              <a:buNone/>
              <a:defRPr kumimoji="1" sz="2400" b="1" kern="1200">
                <a:solidFill>
                  <a:schemeClr val="tx1"/>
                </a:solidFill>
                <a:latin typeface="Meiryo UI" panose="020B0604030504040204" pitchFamily="50" charset="-128"/>
                <a:ea typeface="Meiryo UI" panose="020B0604030504040204" pitchFamily="50" charset="-128"/>
                <a:cs typeface="+mj-cs"/>
              </a:defRPr>
            </a:lvl1pPr>
          </a:lstStyle>
          <a:p>
            <a:r>
              <a:rPr lang="en-US" altLang="ja-JP" sz="1400" b="0" dirty="0">
                <a:solidFill>
                  <a:schemeClr val="tx1">
                    <a:lumMod val="75000"/>
                    <a:lumOff val="25000"/>
                  </a:schemeClr>
                </a:solidFill>
              </a:rPr>
              <a:t>Google</a:t>
            </a:r>
            <a:r>
              <a:rPr lang="ja-JP" altLang="en-US" sz="1400" b="0" dirty="0">
                <a:solidFill>
                  <a:schemeClr val="tx1">
                    <a:lumMod val="75000"/>
                    <a:lumOff val="25000"/>
                  </a:schemeClr>
                </a:solidFill>
              </a:rPr>
              <a:t>や</a:t>
            </a:r>
            <a:r>
              <a:rPr lang="en-US" altLang="ja-JP" sz="1400" b="0" dirty="0">
                <a:solidFill>
                  <a:schemeClr val="tx1">
                    <a:lumMod val="75000"/>
                    <a:lumOff val="25000"/>
                  </a:schemeClr>
                </a:solidFill>
              </a:rPr>
              <a:t>Facebook</a:t>
            </a:r>
            <a:r>
              <a:rPr lang="ja-JP" altLang="en-US" sz="1400" b="0" dirty="0">
                <a:solidFill>
                  <a:schemeClr val="tx1">
                    <a:lumMod val="75000"/>
                    <a:lumOff val="25000"/>
                  </a:schemeClr>
                </a:solidFill>
              </a:rPr>
              <a:t>といった広告プラットフォームにスコアや企業属性を連携できます。</a:t>
            </a:r>
            <a:endParaRPr lang="en-US" altLang="ja-JP" sz="1400" b="0" dirty="0">
              <a:solidFill>
                <a:schemeClr val="tx1">
                  <a:lumMod val="75000"/>
                  <a:lumOff val="25000"/>
                </a:schemeClr>
              </a:solidFill>
            </a:endParaRPr>
          </a:p>
        </p:txBody>
      </p:sp>
    </p:spTree>
    <p:extLst>
      <p:ext uri="{BB962C8B-B14F-4D97-AF65-F5344CB8AC3E}">
        <p14:creationId xmlns:p14="http://schemas.microsoft.com/office/powerpoint/2010/main" val="707385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正方形/長方形 64">
            <a:extLst>
              <a:ext uri="{FF2B5EF4-FFF2-40B4-BE49-F238E27FC236}">
                <a16:creationId xmlns:a16="http://schemas.microsoft.com/office/drawing/2014/main" id="{1986D555-039D-4D8C-8FDB-15517DE1786A}"/>
              </a:ext>
            </a:extLst>
          </p:cNvPr>
          <p:cNvSpPr/>
          <p:nvPr/>
        </p:nvSpPr>
        <p:spPr>
          <a:xfrm>
            <a:off x="3541533" y="1352629"/>
            <a:ext cx="3020550" cy="2418727"/>
          </a:xfrm>
          <a:prstGeom prst="rect">
            <a:avLst/>
          </a:prstGeom>
          <a:solidFill>
            <a:schemeClr val="bg1">
              <a:lumMod val="95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1"/>
          </a:p>
        </p:txBody>
      </p:sp>
      <p:sp>
        <p:nvSpPr>
          <p:cNvPr id="9" name="二等辺三角形 8">
            <a:extLst>
              <a:ext uri="{FF2B5EF4-FFF2-40B4-BE49-F238E27FC236}">
                <a16:creationId xmlns:a16="http://schemas.microsoft.com/office/drawing/2014/main" id="{FDEB8559-435A-4785-BDD6-3E70D469FE54}"/>
              </a:ext>
            </a:extLst>
          </p:cNvPr>
          <p:cNvSpPr/>
          <p:nvPr/>
        </p:nvSpPr>
        <p:spPr>
          <a:xfrm rot="10800000">
            <a:off x="226842" y="3871429"/>
            <a:ext cx="11673239" cy="1518649"/>
          </a:xfrm>
          <a:prstGeom prst="triangle">
            <a:avLst>
              <a:gd name="adj" fmla="val 50344"/>
            </a:avLst>
          </a:prstGeom>
          <a:gradFill flip="none" rotWithShape="1">
            <a:gsLst>
              <a:gs pos="0">
                <a:schemeClr val="bg1"/>
              </a:gs>
              <a:gs pos="100000">
                <a:srgbClr val="FFC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46BA03CF-5C28-4F1D-B5E0-DD940198BCC3}"/>
              </a:ext>
            </a:extLst>
          </p:cNvPr>
          <p:cNvSpPr>
            <a:spLocks noGrp="1"/>
          </p:cNvSpPr>
          <p:nvPr>
            <p:ph type="title"/>
          </p:nvPr>
        </p:nvSpPr>
        <p:spPr>
          <a:prstGeom prst="rect">
            <a:avLst/>
          </a:prstGeom>
        </p:spPr>
        <p:txBody>
          <a:bodyPr>
            <a:noAutofit/>
          </a:bodyPr>
          <a:lstStyle/>
          <a:p>
            <a:pPr algn="l"/>
            <a:r>
              <a:rPr lang="ja-JP" altLang="en-US" sz="2400" dirty="0">
                <a:latin typeface="+mn-ea"/>
              </a:rPr>
              <a:t>「</a:t>
            </a:r>
            <a:r>
              <a:rPr lang="en-US" altLang="ja-JP" sz="2400" dirty="0">
                <a:latin typeface="+mn-ea"/>
              </a:rPr>
              <a:t>Rating2.0</a:t>
            </a:r>
            <a:r>
              <a:rPr lang="ja-JP" altLang="en-US" sz="2400" dirty="0">
                <a:latin typeface="+mn-ea"/>
              </a:rPr>
              <a:t>」</a:t>
            </a:r>
            <a:r>
              <a:rPr kumimoji="1" lang="ja-JP" altLang="en-US" b="1" dirty="0">
                <a:solidFill>
                  <a:schemeClr val="tx1"/>
                </a:solidFill>
                <a:latin typeface="Meiryo UI" panose="020B0604030504040204" pitchFamily="50" charset="-128"/>
                <a:ea typeface="Meiryo UI" panose="020B0604030504040204" pitchFamily="50" charset="-128"/>
              </a:rPr>
              <a:t>によ</a:t>
            </a:r>
            <a:r>
              <a:rPr lang="ja-JP" altLang="en-US" b="1" dirty="0">
                <a:solidFill>
                  <a:schemeClr val="tx1"/>
                </a:solidFill>
                <a:latin typeface="Meiryo UI" panose="020B0604030504040204" pitchFamily="50" charset="-128"/>
                <a:ea typeface="Meiryo UI" panose="020B0604030504040204" pitchFamily="50" charset="-128"/>
              </a:rPr>
              <a:t>り得られる効果</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52" name="スライド番号プレースホルダー 3">
            <a:extLst>
              <a:ext uri="{FF2B5EF4-FFF2-40B4-BE49-F238E27FC236}">
                <a16:creationId xmlns:a16="http://schemas.microsoft.com/office/drawing/2014/main" id="{F17E8D84-94D2-4E7E-A2C1-B0163BE27DC7}"/>
              </a:ext>
            </a:extLst>
          </p:cNvPr>
          <p:cNvSpPr>
            <a:spLocks noGrp="1"/>
          </p:cNvSpPr>
          <p:nvPr>
            <p:ph type="sldNum" sz="quarter" idx="4"/>
          </p:nvPr>
        </p:nvSpPr>
        <p:spPr>
          <a:prstGeom prst="rect">
            <a:avLst/>
          </a:prstGeom>
        </p:spPr>
        <p:txBody>
          <a:bodyPr/>
          <a:lstStyle/>
          <a:p>
            <a:fld id="{E41C350A-7172-422E-861C-F3D83E30F04D}" type="slidenum">
              <a:rPr kumimoji="1" lang="ja-JP" altLang="en-US" smtClean="0">
                <a:latin typeface="メイリオ" panose="020B0604030504040204" pitchFamily="50" charset="-128"/>
                <a:ea typeface="メイリオ" panose="020B0604030504040204" pitchFamily="50" charset="-128"/>
              </a:rPr>
              <a:t>4</a:t>
            </a:fld>
            <a:endParaRPr kumimoji="1" lang="ja-JP" altLang="en-US" dirty="0">
              <a:latin typeface="メイリオ" panose="020B0604030504040204" pitchFamily="50" charset="-128"/>
              <a:ea typeface="メイリオ" panose="020B0604030504040204" pitchFamily="50" charset="-128"/>
            </a:endParaRPr>
          </a:p>
        </p:txBody>
      </p:sp>
      <p:sp>
        <p:nvSpPr>
          <p:cNvPr id="48" name="正方形/長方形 47">
            <a:extLst>
              <a:ext uri="{FF2B5EF4-FFF2-40B4-BE49-F238E27FC236}">
                <a16:creationId xmlns:a16="http://schemas.microsoft.com/office/drawing/2014/main" id="{D6D06BAC-33E2-48F6-8DE4-4BE17D6294DE}"/>
              </a:ext>
            </a:extLst>
          </p:cNvPr>
          <p:cNvSpPr/>
          <p:nvPr/>
        </p:nvSpPr>
        <p:spPr>
          <a:xfrm>
            <a:off x="184430" y="1328290"/>
            <a:ext cx="3020550" cy="2443066"/>
          </a:xfrm>
          <a:prstGeom prst="rect">
            <a:avLst/>
          </a:prstGeom>
          <a:solidFill>
            <a:schemeClr val="bg1">
              <a:lumMod val="95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1"/>
          </a:p>
        </p:txBody>
      </p:sp>
      <p:sp>
        <p:nvSpPr>
          <p:cNvPr id="21" name="四角形: 角を丸くする 20">
            <a:extLst>
              <a:ext uri="{FF2B5EF4-FFF2-40B4-BE49-F238E27FC236}">
                <a16:creationId xmlns:a16="http://schemas.microsoft.com/office/drawing/2014/main" id="{A17A148B-0764-47F8-9D22-461A68A4406C}"/>
              </a:ext>
            </a:extLst>
          </p:cNvPr>
          <p:cNvSpPr/>
          <p:nvPr/>
        </p:nvSpPr>
        <p:spPr>
          <a:xfrm>
            <a:off x="3627953" y="1581376"/>
            <a:ext cx="2852804" cy="527029"/>
          </a:xfrm>
          <a:prstGeom prst="roundRect">
            <a:avLst/>
          </a:prstGeom>
          <a:solidFill>
            <a:schemeClr val="bg1">
              <a:alpha val="89804"/>
            </a:schemeClr>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1" dirty="0">
                <a:solidFill>
                  <a:srgbClr val="92D050"/>
                </a:solidFill>
                <a:latin typeface="メイリオ" panose="020B0604030504040204" pitchFamily="50" charset="-128"/>
                <a:ea typeface="メイリオ" panose="020B0604030504040204" pitchFamily="50" charset="-128"/>
              </a:rPr>
              <a:t>自社</a:t>
            </a:r>
            <a:r>
              <a:rPr lang="en-US" altLang="ja-JP" sz="1401" dirty="0">
                <a:solidFill>
                  <a:srgbClr val="92D050"/>
                </a:solidFill>
                <a:latin typeface="メイリオ" panose="020B0604030504040204" pitchFamily="50" charset="-128"/>
                <a:ea typeface="メイリオ" panose="020B0604030504040204" pitchFamily="50" charset="-128"/>
              </a:rPr>
              <a:t>Web</a:t>
            </a:r>
            <a:r>
              <a:rPr lang="ja-JP" altLang="en-US" sz="1401" dirty="0">
                <a:solidFill>
                  <a:srgbClr val="92D050"/>
                </a:solidFill>
                <a:latin typeface="メイリオ" panose="020B0604030504040204" pitchFamily="50" charset="-128"/>
                <a:ea typeface="メイリオ" panose="020B0604030504040204" pitchFamily="50" charset="-128"/>
              </a:rPr>
              <a:t>行動履歴</a:t>
            </a:r>
            <a:endParaRPr lang="en-US" altLang="ja-JP" sz="1401" dirty="0">
              <a:solidFill>
                <a:srgbClr val="92D050"/>
              </a:solidFill>
              <a:latin typeface="メイリオ" panose="020B0604030504040204" pitchFamily="50" charset="-128"/>
              <a:ea typeface="メイリオ" panose="020B0604030504040204" pitchFamily="50" charset="-128"/>
            </a:endParaRPr>
          </a:p>
        </p:txBody>
      </p:sp>
      <p:sp>
        <p:nvSpPr>
          <p:cNvPr id="22" name="四角形: 角を丸くする 21">
            <a:extLst>
              <a:ext uri="{FF2B5EF4-FFF2-40B4-BE49-F238E27FC236}">
                <a16:creationId xmlns:a16="http://schemas.microsoft.com/office/drawing/2014/main" id="{0A69A112-9D84-4764-A4F5-ACC8B6172BB8}"/>
              </a:ext>
            </a:extLst>
          </p:cNvPr>
          <p:cNvSpPr/>
          <p:nvPr/>
        </p:nvSpPr>
        <p:spPr>
          <a:xfrm>
            <a:off x="3627955" y="2329613"/>
            <a:ext cx="2847714" cy="527029"/>
          </a:xfrm>
          <a:prstGeom prst="roundRect">
            <a:avLst/>
          </a:prstGeom>
          <a:solidFill>
            <a:schemeClr val="bg1">
              <a:alpha val="89804"/>
            </a:schemeClr>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1" dirty="0">
                <a:solidFill>
                  <a:srgbClr val="92D050"/>
                </a:solidFill>
                <a:latin typeface="メイリオ" panose="020B0604030504040204" pitchFamily="50" charset="-128"/>
                <a:ea typeface="メイリオ" panose="020B0604030504040204" pitchFamily="50" charset="-128"/>
              </a:rPr>
              <a:t>外部</a:t>
            </a:r>
            <a:r>
              <a:rPr lang="en-US" altLang="ja-JP" sz="1401" dirty="0">
                <a:solidFill>
                  <a:srgbClr val="92D050"/>
                </a:solidFill>
                <a:latin typeface="メイリオ" panose="020B0604030504040204" pitchFamily="50" charset="-128"/>
                <a:ea typeface="メイリオ" panose="020B0604030504040204" pitchFamily="50" charset="-128"/>
              </a:rPr>
              <a:t>Web</a:t>
            </a:r>
            <a:r>
              <a:rPr lang="ja-JP" altLang="en-US" sz="1401" dirty="0">
                <a:solidFill>
                  <a:srgbClr val="92D050"/>
                </a:solidFill>
                <a:latin typeface="メイリオ" panose="020B0604030504040204" pitchFamily="50" charset="-128"/>
                <a:ea typeface="メイリオ" panose="020B0604030504040204" pitchFamily="50" charset="-128"/>
              </a:rPr>
              <a:t>行動履歴</a:t>
            </a:r>
            <a:endParaRPr lang="en-US" altLang="ja-JP" sz="1401" dirty="0">
              <a:solidFill>
                <a:srgbClr val="92D050"/>
              </a:solidFill>
              <a:latin typeface="メイリオ" panose="020B0604030504040204" pitchFamily="50" charset="-128"/>
              <a:ea typeface="メイリオ" panose="020B0604030504040204" pitchFamily="50" charset="-128"/>
            </a:endParaRPr>
          </a:p>
        </p:txBody>
      </p:sp>
      <p:sp>
        <p:nvSpPr>
          <p:cNvPr id="23" name="四角形: 角を丸くする 22">
            <a:extLst>
              <a:ext uri="{FF2B5EF4-FFF2-40B4-BE49-F238E27FC236}">
                <a16:creationId xmlns:a16="http://schemas.microsoft.com/office/drawing/2014/main" id="{B7A47DF6-B9AD-4C27-9BBF-A35C469C4E36}"/>
              </a:ext>
            </a:extLst>
          </p:cNvPr>
          <p:cNvSpPr/>
          <p:nvPr/>
        </p:nvSpPr>
        <p:spPr>
          <a:xfrm>
            <a:off x="3627952" y="3077849"/>
            <a:ext cx="2847713" cy="527029"/>
          </a:xfrm>
          <a:prstGeom prst="roundRect">
            <a:avLst/>
          </a:prstGeom>
          <a:solidFill>
            <a:schemeClr val="bg1">
              <a:alpha val="89804"/>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a:solidFill>
                  <a:srgbClr val="92D050"/>
                </a:solidFill>
                <a:latin typeface="メイリオ" panose="020B0604030504040204" pitchFamily="50" charset="-128"/>
                <a:ea typeface="メイリオ" panose="020B0604030504040204" pitchFamily="50" charset="-128"/>
              </a:rPr>
              <a:t>Web</a:t>
            </a:r>
            <a:r>
              <a:rPr lang="ja-JP" altLang="en-US" sz="1100" dirty="0">
                <a:solidFill>
                  <a:srgbClr val="92D050"/>
                </a:solidFill>
                <a:latin typeface="メイリオ" panose="020B0604030504040204" pitchFamily="50" charset="-128"/>
                <a:ea typeface="メイリオ" panose="020B0604030504040204" pitchFamily="50" charset="-128"/>
              </a:rPr>
              <a:t>行動履歴による</a:t>
            </a:r>
            <a:endParaRPr lang="en-US" altLang="ja-JP" sz="1100" dirty="0">
              <a:solidFill>
                <a:srgbClr val="92D050"/>
              </a:solidFill>
              <a:latin typeface="メイリオ" panose="020B0604030504040204" pitchFamily="50" charset="-128"/>
              <a:ea typeface="メイリオ" panose="020B0604030504040204" pitchFamily="50" charset="-128"/>
            </a:endParaRPr>
          </a:p>
          <a:p>
            <a:pPr algn="ctr"/>
            <a:r>
              <a:rPr lang="ja-JP" altLang="en-US" b="1" dirty="0">
                <a:solidFill>
                  <a:schemeClr val="accent6">
                    <a:lumMod val="75000"/>
                  </a:schemeClr>
                </a:solidFill>
                <a:latin typeface="メイリオ" panose="020B0604030504040204" pitchFamily="50" charset="-128"/>
                <a:ea typeface="メイリオ" panose="020B0604030504040204" pitchFamily="50" charset="-128"/>
              </a:rPr>
              <a:t>興味関心情報</a:t>
            </a:r>
            <a:endParaRPr lang="en-US" altLang="ja-JP" b="1" dirty="0">
              <a:solidFill>
                <a:schemeClr val="accent6">
                  <a:lumMod val="75000"/>
                </a:schemeClr>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CA4A9367-37C4-452F-9AA0-7C5EE75E8BEE}"/>
              </a:ext>
            </a:extLst>
          </p:cNvPr>
          <p:cNvSpPr/>
          <p:nvPr/>
        </p:nvSpPr>
        <p:spPr>
          <a:xfrm>
            <a:off x="183441" y="1008557"/>
            <a:ext cx="3021539" cy="326115"/>
          </a:xfrm>
          <a:prstGeom prst="rect">
            <a:avLst/>
          </a:prstGeom>
          <a:solidFill>
            <a:srgbClr val="FD7D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b="1" dirty="0">
                <a:solidFill>
                  <a:schemeClr val="tx1"/>
                </a:solidFill>
                <a:latin typeface="メイリオ" panose="020B0604030504040204" pitchFamily="50" charset="-128"/>
                <a:ea typeface="メイリオ" panose="020B0604030504040204" pitchFamily="50" charset="-128"/>
              </a:rPr>
              <a:t>企業属性</a:t>
            </a:r>
            <a:endParaRPr lang="en-US" altLang="ja-JP" sz="1800" b="1" dirty="0">
              <a:solidFill>
                <a:schemeClr val="tx1"/>
              </a:solidFill>
              <a:latin typeface="メイリオ" panose="020B0604030504040204" pitchFamily="50" charset="-128"/>
              <a:ea typeface="メイリオ" panose="020B0604030504040204" pitchFamily="50" charset="-128"/>
            </a:endParaRPr>
          </a:p>
        </p:txBody>
      </p:sp>
      <p:sp>
        <p:nvSpPr>
          <p:cNvPr id="12" name="四角形: 角を丸くする 11">
            <a:extLst>
              <a:ext uri="{FF2B5EF4-FFF2-40B4-BE49-F238E27FC236}">
                <a16:creationId xmlns:a16="http://schemas.microsoft.com/office/drawing/2014/main" id="{CCBB380A-F411-4146-BCCE-41001BA275F1}"/>
              </a:ext>
            </a:extLst>
          </p:cNvPr>
          <p:cNvSpPr/>
          <p:nvPr/>
        </p:nvSpPr>
        <p:spPr>
          <a:xfrm>
            <a:off x="1241107" y="1587450"/>
            <a:ext cx="891043" cy="515710"/>
          </a:xfrm>
          <a:prstGeom prst="roundRect">
            <a:avLst/>
          </a:prstGeom>
          <a:solidFill>
            <a:srgbClr val="FFFFFF">
              <a:alpha val="89804"/>
            </a:srgbClr>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1" dirty="0">
                <a:solidFill>
                  <a:srgbClr val="FC4734"/>
                </a:solidFill>
                <a:latin typeface="メイリオ" panose="020B0604030504040204" pitchFamily="50" charset="-128"/>
                <a:ea typeface="メイリオ" panose="020B0604030504040204" pitchFamily="50" charset="-128"/>
              </a:rPr>
              <a:t>売上</a:t>
            </a:r>
          </a:p>
        </p:txBody>
      </p:sp>
      <p:sp>
        <p:nvSpPr>
          <p:cNvPr id="13" name="四角形: 角を丸くする 12">
            <a:extLst>
              <a:ext uri="{FF2B5EF4-FFF2-40B4-BE49-F238E27FC236}">
                <a16:creationId xmlns:a16="http://schemas.microsoft.com/office/drawing/2014/main" id="{4469DE7A-6EB2-4973-9AB7-B30B45E21976}"/>
              </a:ext>
            </a:extLst>
          </p:cNvPr>
          <p:cNvSpPr/>
          <p:nvPr/>
        </p:nvSpPr>
        <p:spPr>
          <a:xfrm>
            <a:off x="2216994" y="1587450"/>
            <a:ext cx="891043" cy="515710"/>
          </a:xfrm>
          <a:prstGeom prst="roundRect">
            <a:avLst/>
          </a:prstGeom>
          <a:solidFill>
            <a:srgbClr val="FFFFFF">
              <a:alpha val="89804"/>
            </a:srgbClr>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1" dirty="0">
                <a:solidFill>
                  <a:srgbClr val="FC4734"/>
                </a:solidFill>
                <a:latin typeface="メイリオ" panose="020B0604030504040204" pitchFamily="50" charset="-128"/>
                <a:ea typeface="メイリオ" panose="020B0604030504040204" pitchFamily="50" charset="-128"/>
              </a:rPr>
              <a:t>業種</a:t>
            </a:r>
            <a:endParaRPr lang="en-US" altLang="ja-JP" sz="1401" dirty="0">
              <a:solidFill>
                <a:srgbClr val="FC4734"/>
              </a:solidFill>
              <a:latin typeface="メイリオ" panose="020B0604030504040204" pitchFamily="50" charset="-128"/>
              <a:ea typeface="メイリオ" panose="020B0604030504040204" pitchFamily="50" charset="-128"/>
            </a:endParaRPr>
          </a:p>
        </p:txBody>
      </p:sp>
      <p:sp>
        <p:nvSpPr>
          <p:cNvPr id="14" name="四角形: 角を丸くする 13">
            <a:extLst>
              <a:ext uri="{FF2B5EF4-FFF2-40B4-BE49-F238E27FC236}">
                <a16:creationId xmlns:a16="http://schemas.microsoft.com/office/drawing/2014/main" id="{A9F54EBD-758A-47E1-B46F-D1B808A3E163}"/>
              </a:ext>
            </a:extLst>
          </p:cNvPr>
          <p:cNvSpPr/>
          <p:nvPr/>
        </p:nvSpPr>
        <p:spPr>
          <a:xfrm>
            <a:off x="253121" y="1581375"/>
            <a:ext cx="891043" cy="515710"/>
          </a:xfrm>
          <a:prstGeom prst="roundRect">
            <a:avLst/>
          </a:prstGeom>
          <a:solidFill>
            <a:srgbClr val="FFFFFF">
              <a:alpha val="89804"/>
            </a:srgbClr>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1" dirty="0">
                <a:solidFill>
                  <a:srgbClr val="FC4734"/>
                </a:solidFill>
                <a:latin typeface="メイリオ" panose="020B0604030504040204" pitchFamily="50" charset="-128"/>
                <a:ea typeface="メイリオ" panose="020B0604030504040204" pitchFamily="50" charset="-128"/>
              </a:rPr>
              <a:t>企業名</a:t>
            </a:r>
          </a:p>
        </p:txBody>
      </p:sp>
      <p:sp>
        <p:nvSpPr>
          <p:cNvPr id="17" name="四角形: 角を丸くする 16">
            <a:extLst>
              <a:ext uri="{FF2B5EF4-FFF2-40B4-BE49-F238E27FC236}">
                <a16:creationId xmlns:a16="http://schemas.microsoft.com/office/drawing/2014/main" id="{CBA4D66C-76AD-4709-8C5A-8B068CC927E2}"/>
              </a:ext>
            </a:extLst>
          </p:cNvPr>
          <p:cNvSpPr/>
          <p:nvPr/>
        </p:nvSpPr>
        <p:spPr>
          <a:xfrm>
            <a:off x="2217917" y="2329611"/>
            <a:ext cx="891043" cy="515710"/>
          </a:xfrm>
          <a:prstGeom prst="roundRect">
            <a:avLst/>
          </a:prstGeom>
          <a:solidFill>
            <a:srgbClr val="FFFFFF">
              <a:alpha val="89804"/>
            </a:srgbClr>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1" dirty="0">
                <a:solidFill>
                  <a:srgbClr val="FC4734"/>
                </a:solidFill>
                <a:latin typeface="メイリオ" panose="020B0604030504040204" pitchFamily="50" charset="-128"/>
                <a:ea typeface="メイリオ" panose="020B0604030504040204" pitchFamily="50" charset="-128"/>
              </a:rPr>
              <a:t>上場</a:t>
            </a:r>
          </a:p>
        </p:txBody>
      </p:sp>
      <p:sp>
        <p:nvSpPr>
          <p:cNvPr id="18" name="四角形: 角を丸くする 17">
            <a:extLst>
              <a:ext uri="{FF2B5EF4-FFF2-40B4-BE49-F238E27FC236}">
                <a16:creationId xmlns:a16="http://schemas.microsoft.com/office/drawing/2014/main" id="{568E9BD0-211C-4F1B-B980-BBE9A06C5FB0}"/>
              </a:ext>
            </a:extLst>
          </p:cNvPr>
          <p:cNvSpPr/>
          <p:nvPr/>
        </p:nvSpPr>
        <p:spPr>
          <a:xfrm>
            <a:off x="265219" y="3061768"/>
            <a:ext cx="2841425" cy="515710"/>
          </a:xfrm>
          <a:prstGeom prst="roundRect">
            <a:avLst/>
          </a:prstGeom>
          <a:solidFill>
            <a:srgbClr val="FFFFFF">
              <a:alpha val="89804"/>
            </a:srgb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rgbClr val="FC4734"/>
                </a:solidFill>
                <a:latin typeface="メイリオ" panose="020B0604030504040204" pitchFamily="50" charset="-128"/>
                <a:ea typeface="メイリオ" panose="020B0604030504040204" pitchFamily="50" charset="-128"/>
              </a:rPr>
              <a:t>企業の基本情報による</a:t>
            </a:r>
            <a:endParaRPr lang="en-US" altLang="ja-JP" sz="1100" dirty="0">
              <a:solidFill>
                <a:srgbClr val="FC4734"/>
              </a:solidFill>
              <a:latin typeface="メイリオ" panose="020B0604030504040204" pitchFamily="50" charset="-128"/>
              <a:ea typeface="メイリオ" panose="020B0604030504040204" pitchFamily="50" charset="-128"/>
            </a:endParaRPr>
          </a:p>
          <a:p>
            <a:pPr algn="ctr"/>
            <a:r>
              <a:rPr lang="ja-JP" altLang="en-US" b="1" dirty="0">
                <a:solidFill>
                  <a:srgbClr val="FC4734"/>
                </a:solidFill>
                <a:latin typeface="メイリオ" panose="020B0604030504040204" pitchFamily="50" charset="-128"/>
                <a:ea typeface="メイリオ" panose="020B0604030504040204" pitchFamily="50" charset="-128"/>
              </a:rPr>
              <a:t>企業プロファイル情報</a:t>
            </a:r>
            <a:endParaRPr lang="zh-TW" altLang="en-US" b="1" dirty="0">
              <a:solidFill>
                <a:srgbClr val="FC4734"/>
              </a:solidFill>
              <a:latin typeface="メイリオ" panose="020B0604030504040204" pitchFamily="50" charset="-128"/>
              <a:ea typeface="メイリオ" panose="020B0604030504040204" pitchFamily="50" charset="-128"/>
            </a:endParaRPr>
          </a:p>
        </p:txBody>
      </p:sp>
      <p:sp>
        <p:nvSpPr>
          <p:cNvPr id="19" name="四角形: 角を丸くする 18">
            <a:extLst>
              <a:ext uri="{FF2B5EF4-FFF2-40B4-BE49-F238E27FC236}">
                <a16:creationId xmlns:a16="http://schemas.microsoft.com/office/drawing/2014/main" id="{60C6D33A-6839-4441-91DE-AAE795BFFF8B}"/>
              </a:ext>
            </a:extLst>
          </p:cNvPr>
          <p:cNvSpPr/>
          <p:nvPr/>
        </p:nvSpPr>
        <p:spPr>
          <a:xfrm>
            <a:off x="267989" y="2329612"/>
            <a:ext cx="891043" cy="515710"/>
          </a:xfrm>
          <a:prstGeom prst="roundRect">
            <a:avLst/>
          </a:prstGeom>
          <a:solidFill>
            <a:srgbClr val="FFFFFF">
              <a:alpha val="89804"/>
            </a:srgbClr>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1" dirty="0">
                <a:solidFill>
                  <a:srgbClr val="FC4734"/>
                </a:solidFill>
                <a:latin typeface="メイリオ" panose="020B0604030504040204" pitchFamily="50" charset="-128"/>
                <a:ea typeface="メイリオ" panose="020B0604030504040204" pitchFamily="50" charset="-128"/>
              </a:rPr>
              <a:t>利益</a:t>
            </a:r>
          </a:p>
        </p:txBody>
      </p:sp>
      <p:sp>
        <p:nvSpPr>
          <p:cNvPr id="20" name="四角形: 角を丸くする 19">
            <a:extLst>
              <a:ext uri="{FF2B5EF4-FFF2-40B4-BE49-F238E27FC236}">
                <a16:creationId xmlns:a16="http://schemas.microsoft.com/office/drawing/2014/main" id="{5FF0003D-57BB-4886-A025-18ABD3DB682D}"/>
              </a:ext>
            </a:extLst>
          </p:cNvPr>
          <p:cNvSpPr/>
          <p:nvPr/>
        </p:nvSpPr>
        <p:spPr>
          <a:xfrm>
            <a:off x="1242953" y="2329611"/>
            <a:ext cx="891043" cy="515710"/>
          </a:xfrm>
          <a:prstGeom prst="roundRect">
            <a:avLst/>
          </a:prstGeom>
          <a:solidFill>
            <a:srgbClr val="FFFFFF">
              <a:alpha val="89804"/>
            </a:srgbClr>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1" dirty="0">
                <a:solidFill>
                  <a:srgbClr val="FC4734"/>
                </a:solidFill>
                <a:latin typeface="メイリオ" panose="020B0604030504040204" pitchFamily="50" charset="-128"/>
                <a:ea typeface="メイリオ" panose="020B0604030504040204" pitchFamily="50" charset="-128"/>
              </a:rPr>
              <a:t>従業員</a:t>
            </a:r>
          </a:p>
        </p:txBody>
      </p:sp>
      <p:sp>
        <p:nvSpPr>
          <p:cNvPr id="44" name="テキスト ボックス 43">
            <a:extLst>
              <a:ext uri="{FF2B5EF4-FFF2-40B4-BE49-F238E27FC236}">
                <a16:creationId xmlns:a16="http://schemas.microsoft.com/office/drawing/2014/main" id="{EFFF5073-C13E-4659-9122-58541A64D1F4}"/>
              </a:ext>
            </a:extLst>
          </p:cNvPr>
          <p:cNvSpPr txBox="1"/>
          <p:nvPr/>
        </p:nvSpPr>
        <p:spPr>
          <a:xfrm>
            <a:off x="3547915" y="998686"/>
            <a:ext cx="3020550" cy="369332"/>
          </a:xfrm>
          <a:prstGeom prst="rect">
            <a:avLst/>
          </a:prstGeom>
          <a:solidFill>
            <a:srgbClr val="92D050"/>
          </a:solidFill>
          <a:ln>
            <a:noFill/>
          </a:ln>
          <a:effectLst>
            <a:outerShdw blurRad="50800" dist="38100" dir="2700000" algn="tl" rotWithShape="0">
              <a:prstClr val="black">
                <a:alpha val="40000"/>
              </a:prstClr>
            </a:outerShdw>
          </a:effectLst>
        </p:spPr>
        <p:txBody>
          <a:bodyPr wrap="square" rtlCol="0" anchor="ctr" anchorCtr="0">
            <a:spAutoFit/>
          </a:bodyPr>
          <a:lstStyle/>
          <a:p>
            <a:pPr algn="ctr"/>
            <a:r>
              <a:rPr lang="ja-JP" altLang="en-US" b="1" dirty="0">
                <a:latin typeface="メイリオ" panose="020B0604030504040204" pitchFamily="50" charset="-128"/>
                <a:ea typeface="メイリオ" panose="020B0604030504040204" pitchFamily="50" charset="-128"/>
              </a:rPr>
              <a:t>行動履歴</a:t>
            </a:r>
            <a:endParaRPr lang="en-US" altLang="ja-JP" b="1" dirty="0">
              <a:latin typeface="メイリオ" panose="020B0604030504040204" pitchFamily="50" charset="-128"/>
              <a:ea typeface="メイリオ" panose="020B0604030504040204" pitchFamily="50" charset="-128"/>
            </a:endParaRPr>
          </a:p>
        </p:txBody>
      </p:sp>
      <p:sp>
        <p:nvSpPr>
          <p:cNvPr id="45" name="テキスト ボックス 44">
            <a:extLst>
              <a:ext uri="{FF2B5EF4-FFF2-40B4-BE49-F238E27FC236}">
                <a16:creationId xmlns:a16="http://schemas.microsoft.com/office/drawing/2014/main" id="{66DA2EAB-AF0F-4D73-B6F4-50F80CFDE2FD}"/>
              </a:ext>
            </a:extLst>
          </p:cNvPr>
          <p:cNvSpPr txBox="1"/>
          <p:nvPr/>
        </p:nvSpPr>
        <p:spPr>
          <a:xfrm>
            <a:off x="3190203" y="2300739"/>
            <a:ext cx="455390" cy="584775"/>
          </a:xfrm>
          <a:prstGeom prst="rect">
            <a:avLst/>
          </a:prstGeom>
          <a:noFill/>
          <a:ln>
            <a:noFill/>
          </a:ln>
        </p:spPr>
        <p:txBody>
          <a:bodyPr wrap="square" rtlCol="0" anchor="ctr" anchorCtr="0">
            <a:spAutoFit/>
          </a:bodyPr>
          <a:lstStyle/>
          <a:p>
            <a:pPr algn="ctr"/>
            <a:r>
              <a:rPr lang="ja-JP" altLang="en-US" sz="3200" dirty="0">
                <a:solidFill>
                  <a:schemeClr val="tx1">
                    <a:lumMod val="65000"/>
                    <a:lumOff val="35000"/>
                  </a:schemeClr>
                </a:solidFill>
                <a:latin typeface="メイリオ" panose="020B0604030504040204" pitchFamily="50" charset="-128"/>
                <a:ea typeface="メイリオ" panose="020B0604030504040204" pitchFamily="50" charset="-128"/>
              </a:rPr>
              <a:t>＋</a:t>
            </a:r>
            <a:endParaRPr lang="en-US" altLang="ja-JP" sz="32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47" name="四角形: 角を丸くする 46">
            <a:extLst>
              <a:ext uri="{FF2B5EF4-FFF2-40B4-BE49-F238E27FC236}">
                <a16:creationId xmlns:a16="http://schemas.microsoft.com/office/drawing/2014/main" id="{62FC5382-9E8C-453A-9610-9664EC4FACDC}"/>
              </a:ext>
            </a:extLst>
          </p:cNvPr>
          <p:cNvSpPr/>
          <p:nvPr/>
        </p:nvSpPr>
        <p:spPr>
          <a:xfrm>
            <a:off x="473970" y="4403358"/>
            <a:ext cx="2636769" cy="724863"/>
          </a:xfrm>
          <a:prstGeom prst="roundRect">
            <a:avLst>
              <a:gd name="adj" fmla="val 12013"/>
            </a:avLst>
          </a:prstGeom>
          <a:solidFill>
            <a:schemeClr val="bg1"/>
          </a:solidFill>
          <a:ln w="19050">
            <a:solidFill>
              <a:schemeClr val="bg1">
                <a:lumMod val="85000"/>
              </a:schemeClr>
            </a:solidFill>
          </a:ln>
          <a:effectLst>
            <a:outerShdw blurRad="50800" dist="38100" dir="2700000" algn="t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lumMod val="65000"/>
                    <a:lumOff val="35000"/>
                  </a:schemeClr>
                </a:solidFill>
                <a:latin typeface="メイリオ" panose="020B0604030504040204" pitchFamily="50" charset="-128"/>
                <a:ea typeface="メイリオ" panose="020B0604030504040204" pitchFamily="50" charset="-128"/>
              </a:rPr>
              <a:t>営業アプローチ先の</a:t>
            </a:r>
            <a:endParaRPr lang="en-US" altLang="ja-JP" sz="1400" b="1" dirty="0">
              <a:solidFill>
                <a:schemeClr val="tx1">
                  <a:lumMod val="65000"/>
                  <a:lumOff val="35000"/>
                </a:schemeClr>
              </a:solidFill>
              <a:latin typeface="メイリオ" panose="020B0604030504040204" pitchFamily="50" charset="-128"/>
              <a:ea typeface="メイリオ" panose="020B0604030504040204" pitchFamily="50" charset="-128"/>
            </a:endParaRPr>
          </a:p>
          <a:p>
            <a:pPr algn="ctr"/>
            <a:r>
              <a:rPr lang="ja-JP" altLang="en-US" sz="1400" b="1" dirty="0">
                <a:solidFill>
                  <a:schemeClr val="tx1">
                    <a:lumMod val="65000"/>
                    <a:lumOff val="35000"/>
                  </a:schemeClr>
                </a:solidFill>
                <a:latin typeface="メイリオ" panose="020B0604030504040204" pitchFamily="50" charset="-128"/>
                <a:ea typeface="メイリオ" panose="020B0604030504040204" pitchFamily="50" charset="-128"/>
              </a:rPr>
              <a:t>選定</a:t>
            </a:r>
          </a:p>
        </p:txBody>
      </p:sp>
      <p:sp>
        <p:nvSpPr>
          <p:cNvPr id="41" name="四角形: 角を丸くする 40">
            <a:extLst>
              <a:ext uri="{FF2B5EF4-FFF2-40B4-BE49-F238E27FC236}">
                <a16:creationId xmlns:a16="http://schemas.microsoft.com/office/drawing/2014/main" id="{8CD2B585-3419-4BEC-84D0-935D9F05BF9D}"/>
              </a:ext>
            </a:extLst>
          </p:cNvPr>
          <p:cNvSpPr/>
          <p:nvPr/>
        </p:nvSpPr>
        <p:spPr>
          <a:xfrm>
            <a:off x="3391820" y="4406561"/>
            <a:ext cx="2636769" cy="724863"/>
          </a:xfrm>
          <a:prstGeom prst="roundRect">
            <a:avLst>
              <a:gd name="adj" fmla="val 12013"/>
            </a:avLst>
          </a:prstGeom>
          <a:solidFill>
            <a:schemeClr val="bg1"/>
          </a:solidFill>
          <a:ln w="19050">
            <a:solidFill>
              <a:schemeClr val="bg1">
                <a:lumMod val="85000"/>
              </a:schemeClr>
            </a:solidFill>
          </a:ln>
          <a:effectLst>
            <a:outerShdw blurRad="50800" dist="38100" dir="2700000" algn="t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lumMod val="65000"/>
                    <a:lumOff val="35000"/>
                  </a:schemeClr>
                </a:solidFill>
                <a:latin typeface="メイリオ" panose="020B0604030504040204" pitchFamily="50" charset="-128"/>
                <a:ea typeface="メイリオ" panose="020B0604030504040204" pitchFamily="50" charset="-128"/>
              </a:rPr>
              <a:t>広告ターゲティング</a:t>
            </a:r>
            <a:endParaRPr lang="en-US" altLang="ja-JP" sz="1400" b="1" dirty="0">
              <a:solidFill>
                <a:schemeClr val="tx1">
                  <a:lumMod val="65000"/>
                  <a:lumOff val="35000"/>
                </a:schemeClr>
              </a:solidFill>
              <a:latin typeface="メイリオ" panose="020B0604030504040204" pitchFamily="50" charset="-128"/>
              <a:ea typeface="メイリオ" panose="020B0604030504040204" pitchFamily="50" charset="-128"/>
            </a:endParaRPr>
          </a:p>
          <a:p>
            <a:pPr algn="ctr"/>
            <a:r>
              <a:rPr lang="ja-JP" altLang="en-US" sz="1400" b="1" dirty="0">
                <a:solidFill>
                  <a:schemeClr val="tx1">
                    <a:lumMod val="65000"/>
                    <a:lumOff val="35000"/>
                  </a:schemeClr>
                </a:solidFill>
                <a:latin typeface="メイリオ" panose="020B0604030504040204" pitchFamily="50" charset="-128"/>
                <a:ea typeface="メイリオ" panose="020B0604030504040204" pitchFamily="50" charset="-128"/>
              </a:rPr>
              <a:t>の選定</a:t>
            </a:r>
            <a:endParaRPr lang="en-US" altLang="ja-JP" sz="14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42" name="四角形: 角を丸くする 41">
            <a:extLst>
              <a:ext uri="{FF2B5EF4-FFF2-40B4-BE49-F238E27FC236}">
                <a16:creationId xmlns:a16="http://schemas.microsoft.com/office/drawing/2014/main" id="{D09B681B-C5AF-4B4A-B9DE-2477FD953C7E}"/>
              </a:ext>
            </a:extLst>
          </p:cNvPr>
          <p:cNvSpPr/>
          <p:nvPr/>
        </p:nvSpPr>
        <p:spPr>
          <a:xfrm>
            <a:off x="6309670" y="4403358"/>
            <a:ext cx="2636769" cy="724863"/>
          </a:xfrm>
          <a:prstGeom prst="roundRect">
            <a:avLst>
              <a:gd name="adj" fmla="val 12013"/>
            </a:avLst>
          </a:prstGeom>
          <a:solidFill>
            <a:schemeClr val="bg1"/>
          </a:solidFill>
          <a:ln w="19050">
            <a:solidFill>
              <a:schemeClr val="bg1">
                <a:lumMod val="85000"/>
              </a:schemeClr>
            </a:solidFill>
          </a:ln>
          <a:effectLst>
            <a:outerShdw blurRad="50800" dist="38100" dir="2700000" algn="t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lumMod val="65000"/>
                    <a:lumOff val="35000"/>
                  </a:schemeClr>
                </a:solidFill>
                <a:latin typeface="メイリオ" panose="020B0604030504040204" pitchFamily="50" charset="-128"/>
                <a:ea typeface="メイリオ" panose="020B0604030504040204" pitchFamily="50" charset="-128"/>
              </a:rPr>
              <a:t>優先アプローチ企業</a:t>
            </a:r>
            <a:endParaRPr lang="en-US" altLang="ja-JP" sz="1400" b="1" dirty="0">
              <a:solidFill>
                <a:schemeClr val="tx1">
                  <a:lumMod val="65000"/>
                  <a:lumOff val="35000"/>
                </a:schemeClr>
              </a:solidFill>
              <a:latin typeface="メイリオ" panose="020B0604030504040204" pitchFamily="50" charset="-128"/>
              <a:ea typeface="メイリオ" panose="020B0604030504040204" pitchFamily="50" charset="-128"/>
            </a:endParaRPr>
          </a:p>
          <a:p>
            <a:pPr algn="ctr"/>
            <a:r>
              <a:rPr lang="ja-JP" altLang="en-US" sz="1400" b="1" dirty="0">
                <a:solidFill>
                  <a:schemeClr val="tx1">
                    <a:lumMod val="65000"/>
                    <a:lumOff val="35000"/>
                  </a:schemeClr>
                </a:solidFill>
                <a:latin typeface="メイリオ" panose="020B0604030504040204" pitchFamily="50" charset="-128"/>
                <a:ea typeface="メイリオ" panose="020B0604030504040204" pitchFamily="50" charset="-128"/>
              </a:rPr>
              <a:t>のペルソナ把握</a:t>
            </a:r>
          </a:p>
        </p:txBody>
      </p:sp>
      <p:sp>
        <p:nvSpPr>
          <p:cNvPr id="43" name="四角形: 角を丸くする 42">
            <a:extLst>
              <a:ext uri="{FF2B5EF4-FFF2-40B4-BE49-F238E27FC236}">
                <a16:creationId xmlns:a16="http://schemas.microsoft.com/office/drawing/2014/main" id="{70E98D0D-A5D0-4A6F-996A-42DFEB079A2E}"/>
              </a:ext>
            </a:extLst>
          </p:cNvPr>
          <p:cNvSpPr/>
          <p:nvPr/>
        </p:nvSpPr>
        <p:spPr>
          <a:xfrm>
            <a:off x="9227521" y="4403358"/>
            <a:ext cx="2636769" cy="724863"/>
          </a:xfrm>
          <a:prstGeom prst="roundRect">
            <a:avLst>
              <a:gd name="adj" fmla="val 12013"/>
            </a:avLst>
          </a:prstGeom>
          <a:solidFill>
            <a:schemeClr val="bg1"/>
          </a:solidFill>
          <a:ln w="19050">
            <a:solidFill>
              <a:schemeClr val="bg1">
                <a:lumMod val="85000"/>
              </a:schemeClr>
            </a:solidFill>
          </a:ln>
          <a:effectLst>
            <a:outerShdw blurRad="50800" dist="38100" dir="2700000" algn="t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lumMod val="65000"/>
                    <a:lumOff val="35000"/>
                  </a:schemeClr>
                </a:solidFill>
                <a:latin typeface="メイリオ" panose="020B0604030504040204" pitchFamily="50" charset="-128"/>
                <a:ea typeface="メイリオ" panose="020B0604030504040204" pitchFamily="50" charset="-128"/>
              </a:rPr>
              <a:t>企業別に</a:t>
            </a:r>
            <a:endParaRPr lang="en-US" altLang="ja-JP" sz="1400" b="1" dirty="0">
              <a:solidFill>
                <a:schemeClr val="tx1">
                  <a:lumMod val="65000"/>
                  <a:lumOff val="35000"/>
                </a:schemeClr>
              </a:solidFill>
              <a:latin typeface="メイリオ" panose="020B0604030504040204" pitchFamily="50" charset="-128"/>
              <a:ea typeface="メイリオ" panose="020B0604030504040204" pitchFamily="50" charset="-128"/>
            </a:endParaRPr>
          </a:p>
          <a:p>
            <a:pPr algn="ctr"/>
            <a:r>
              <a:rPr lang="ja-JP" altLang="en-US" sz="1400" b="1" dirty="0">
                <a:solidFill>
                  <a:schemeClr val="tx1">
                    <a:lumMod val="65000"/>
                    <a:lumOff val="35000"/>
                  </a:schemeClr>
                </a:solidFill>
                <a:latin typeface="メイリオ" panose="020B0604030504040204" pitchFamily="50" charset="-128"/>
                <a:ea typeface="メイリオ" panose="020B0604030504040204" pitchFamily="50" charset="-128"/>
              </a:rPr>
              <a:t>興味関心の把握</a:t>
            </a:r>
            <a:endParaRPr lang="en-US" altLang="ja-JP" sz="14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grpSp>
        <p:nvGrpSpPr>
          <p:cNvPr id="3" name="グループ化 2">
            <a:extLst>
              <a:ext uri="{FF2B5EF4-FFF2-40B4-BE49-F238E27FC236}">
                <a16:creationId xmlns:a16="http://schemas.microsoft.com/office/drawing/2014/main" id="{EBF353A2-068B-4235-B7BB-48AEAC60E01D}"/>
              </a:ext>
            </a:extLst>
          </p:cNvPr>
          <p:cNvGrpSpPr/>
          <p:nvPr/>
        </p:nvGrpSpPr>
        <p:grpSpPr>
          <a:xfrm>
            <a:off x="2051840" y="5435580"/>
            <a:ext cx="7953497" cy="1053897"/>
            <a:chOff x="2040401" y="5435580"/>
            <a:chExt cx="7953497" cy="692583"/>
          </a:xfrm>
          <a:solidFill>
            <a:schemeClr val="accent1"/>
          </a:solidFill>
        </p:grpSpPr>
        <p:sp>
          <p:nvSpPr>
            <p:cNvPr id="49" name="四角形: 角を丸くする 48">
              <a:extLst>
                <a:ext uri="{FF2B5EF4-FFF2-40B4-BE49-F238E27FC236}">
                  <a16:creationId xmlns:a16="http://schemas.microsoft.com/office/drawing/2014/main" id="{1C70508D-56DD-4A34-B967-A22FF2A2A054}"/>
                </a:ext>
              </a:extLst>
            </p:cNvPr>
            <p:cNvSpPr/>
            <p:nvPr/>
          </p:nvSpPr>
          <p:spPr>
            <a:xfrm>
              <a:off x="6475665" y="5435580"/>
              <a:ext cx="3518233" cy="692582"/>
            </a:xfrm>
            <a:prstGeom prst="roundRect">
              <a:avLst>
                <a:gd name="adj" fmla="val 10683"/>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latin typeface="メイリオ" panose="020B0604030504040204" pitchFamily="50" charset="-128"/>
                  <a:ea typeface="メイリオ" panose="020B0604030504040204" pitchFamily="50" charset="-128"/>
                </a:rPr>
                <a:t>マーケテイング</a:t>
              </a:r>
              <a:endParaRPr lang="en-US" altLang="ja-JP" sz="2800" b="1" dirty="0">
                <a:solidFill>
                  <a:schemeClr val="bg1"/>
                </a:solidFill>
                <a:latin typeface="メイリオ" panose="020B0604030504040204" pitchFamily="50" charset="-128"/>
                <a:ea typeface="メイリオ" panose="020B0604030504040204" pitchFamily="50" charset="-128"/>
              </a:endParaRPr>
            </a:p>
            <a:p>
              <a:pPr algn="ctr"/>
              <a:r>
                <a:rPr lang="ja-JP" altLang="en-US" sz="2800" b="1" dirty="0">
                  <a:solidFill>
                    <a:schemeClr val="bg1"/>
                  </a:solidFill>
                  <a:latin typeface="メイリオ" panose="020B0604030504040204" pitchFamily="50" charset="-128"/>
                  <a:ea typeface="メイリオ" panose="020B0604030504040204" pitchFamily="50" charset="-128"/>
                </a:rPr>
                <a:t>成果アップ</a:t>
              </a:r>
            </a:p>
          </p:txBody>
        </p:sp>
        <p:sp>
          <p:nvSpPr>
            <p:cNvPr id="46" name="四角形: 角を丸くする 45">
              <a:extLst>
                <a:ext uri="{FF2B5EF4-FFF2-40B4-BE49-F238E27FC236}">
                  <a16:creationId xmlns:a16="http://schemas.microsoft.com/office/drawing/2014/main" id="{93EF4BD0-9DA7-40AF-AC46-F8F63D605367}"/>
                </a:ext>
              </a:extLst>
            </p:cNvPr>
            <p:cNvSpPr/>
            <p:nvPr/>
          </p:nvSpPr>
          <p:spPr>
            <a:xfrm>
              <a:off x="2040401" y="5435580"/>
              <a:ext cx="3518234" cy="692583"/>
            </a:xfrm>
            <a:prstGeom prst="roundRect">
              <a:avLst>
                <a:gd name="adj" fmla="val 10683"/>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latin typeface="メイリオ" panose="020B0604030504040204" pitchFamily="50" charset="-128"/>
                  <a:ea typeface="メイリオ" panose="020B0604030504040204" pitchFamily="50" charset="-128"/>
                </a:rPr>
                <a:t>営業工数の削減</a:t>
              </a:r>
            </a:p>
          </p:txBody>
        </p:sp>
      </p:grpSp>
      <p:sp>
        <p:nvSpPr>
          <p:cNvPr id="51" name="テキスト ボックス 50">
            <a:extLst>
              <a:ext uri="{FF2B5EF4-FFF2-40B4-BE49-F238E27FC236}">
                <a16:creationId xmlns:a16="http://schemas.microsoft.com/office/drawing/2014/main" id="{05E4640D-37A8-46C8-8ACB-8840BDD65D2C}"/>
              </a:ext>
            </a:extLst>
          </p:cNvPr>
          <p:cNvSpPr txBox="1"/>
          <p:nvPr/>
        </p:nvSpPr>
        <p:spPr>
          <a:xfrm>
            <a:off x="1206500" y="3897434"/>
            <a:ext cx="9778999" cy="307777"/>
          </a:xfrm>
          <a:prstGeom prst="rect">
            <a:avLst/>
          </a:prstGeom>
          <a:noFill/>
        </p:spPr>
        <p:txBody>
          <a:bodyPr wrap="square" rtlCol="0" anchor="ctr" anchorCtr="0">
            <a:spAutoFit/>
          </a:bodyPr>
          <a:lstStyle/>
          <a:p>
            <a:pPr algn="ctr"/>
            <a:r>
              <a:rPr lang="ja-JP" altLang="en-US" sz="1400" b="1" dirty="0">
                <a:solidFill>
                  <a:schemeClr val="tx1">
                    <a:lumMod val="65000"/>
                    <a:lumOff val="35000"/>
                  </a:schemeClr>
                </a:solidFill>
                <a:latin typeface="メイリオ" panose="020B0604030504040204" pitchFamily="50" charset="-128"/>
                <a:ea typeface="メイリオ" panose="020B0604030504040204" pitchFamily="50" charset="-128"/>
              </a:rPr>
              <a:t>様々な企業に関する情報を活用することで、さまざまな効果につなげます</a:t>
            </a:r>
            <a:endParaRPr lang="en-US" altLang="ja-JP" sz="14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63" name="テキスト ボックス 62">
            <a:extLst>
              <a:ext uri="{FF2B5EF4-FFF2-40B4-BE49-F238E27FC236}">
                <a16:creationId xmlns:a16="http://schemas.microsoft.com/office/drawing/2014/main" id="{3EBF4AD0-ABB3-4655-96BE-2414791581D0}"/>
              </a:ext>
            </a:extLst>
          </p:cNvPr>
          <p:cNvSpPr txBox="1"/>
          <p:nvPr/>
        </p:nvSpPr>
        <p:spPr>
          <a:xfrm>
            <a:off x="6493222" y="2277263"/>
            <a:ext cx="455390" cy="584775"/>
          </a:xfrm>
          <a:prstGeom prst="rect">
            <a:avLst/>
          </a:prstGeom>
          <a:noFill/>
          <a:ln>
            <a:noFill/>
          </a:ln>
        </p:spPr>
        <p:txBody>
          <a:bodyPr wrap="square" rtlCol="0" anchor="ctr" anchorCtr="0">
            <a:spAutoFit/>
          </a:bodyPr>
          <a:lstStyle/>
          <a:p>
            <a:pPr algn="ctr"/>
            <a:r>
              <a:rPr lang="ja-JP" altLang="en-US" sz="3200" dirty="0">
                <a:solidFill>
                  <a:schemeClr val="tx1">
                    <a:lumMod val="65000"/>
                    <a:lumOff val="35000"/>
                  </a:schemeClr>
                </a:solidFill>
                <a:latin typeface="メイリオ" panose="020B0604030504040204" pitchFamily="50" charset="-128"/>
                <a:ea typeface="メイリオ" panose="020B0604030504040204" pitchFamily="50" charset="-128"/>
              </a:rPr>
              <a:t>＋</a:t>
            </a:r>
            <a:endParaRPr lang="en-US" altLang="ja-JP" sz="32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67" name="正方形/長方形 66">
            <a:extLst>
              <a:ext uri="{FF2B5EF4-FFF2-40B4-BE49-F238E27FC236}">
                <a16:creationId xmlns:a16="http://schemas.microsoft.com/office/drawing/2014/main" id="{33632431-E65C-4823-9A36-1AFF0C5B63EB}"/>
              </a:ext>
            </a:extLst>
          </p:cNvPr>
          <p:cNvSpPr/>
          <p:nvPr/>
        </p:nvSpPr>
        <p:spPr>
          <a:xfrm>
            <a:off x="9592395" y="1328290"/>
            <a:ext cx="2416164" cy="2434087"/>
          </a:xfrm>
          <a:prstGeom prst="rect">
            <a:avLst/>
          </a:prstGeom>
          <a:solidFill>
            <a:schemeClr val="bg1">
              <a:lumMod val="95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1" dirty="0"/>
          </a:p>
        </p:txBody>
      </p:sp>
      <p:sp>
        <p:nvSpPr>
          <p:cNvPr id="66" name="正方形/長方形 65">
            <a:extLst>
              <a:ext uri="{FF2B5EF4-FFF2-40B4-BE49-F238E27FC236}">
                <a16:creationId xmlns:a16="http://schemas.microsoft.com/office/drawing/2014/main" id="{7AB2D824-25CB-4669-A162-D920CC31D661}"/>
              </a:ext>
            </a:extLst>
          </p:cNvPr>
          <p:cNvSpPr/>
          <p:nvPr/>
        </p:nvSpPr>
        <p:spPr>
          <a:xfrm>
            <a:off x="6869023" y="1343650"/>
            <a:ext cx="2427180" cy="2418727"/>
          </a:xfrm>
          <a:prstGeom prst="rect">
            <a:avLst/>
          </a:prstGeom>
          <a:solidFill>
            <a:schemeClr val="bg1">
              <a:lumMod val="95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1" dirty="0"/>
          </a:p>
        </p:txBody>
      </p:sp>
      <p:sp>
        <p:nvSpPr>
          <p:cNvPr id="54" name="四角形: 角を丸くする 53">
            <a:extLst>
              <a:ext uri="{FF2B5EF4-FFF2-40B4-BE49-F238E27FC236}">
                <a16:creationId xmlns:a16="http://schemas.microsoft.com/office/drawing/2014/main" id="{15E243AD-2939-4D41-A567-666CBF6A64D7}"/>
              </a:ext>
            </a:extLst>
          </p:cNvPr>
          <p:cNvSpPr/>
          <p:nvPr/>
        </p:nvSpPr>
        <p:spPr>
          <a:xfrm>
            <a:off x="6974293" y="1557900"/>
            <a:ext cx="2253230" cy="527029"/>
          </a:xfrm>
          <a:prstGeom prst="roundRect">
            <a:avLst/>
          </a:prstGeom>
          <a:solidFill>
            <a:schemeClr val="bg1">
              <a:alpha val="89804"/>
            </a:schemeClr>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1" dirty="0">
                <a:solidFill>
                  <a:srgbClr val="FFD44B"/>
                </a:solidFill>
                <a:latin typeface="メイリオ" panose="020B0604030504040204" pitchFamily="50" charset="-128"/>
                <a:ea typeface="メイリオ" panose="020B0604030504040204" pitchFamily="50" charset="-128"/>
              </a:rPr>
              <a:t>マーケティング</a:t>
            </a:r>
            <a:endParaRPr lang="en-US" altLang="ja-JP" sz="1401" dirty="0">
              <a:solidFill>
                <a:srgbClr val="FFD44B"/>
              </a:solidFill>
              <a:latin typeface="メイリオ" panose="020B0604030504040204" pitchFamily="50" charset="-128"/>
              <a:ea typeface="メイリオ" panose="020B0604030504040204" pitchFamily="50" charset="-128"/>
            </a:endParaRPr>
          </a:p>
          <a:p>
            <a:pPr algn="ctr"/>
            <a:r>
              <a:rPr lang="ja-JP" altLang="en-US" sz="1401" dirty="0">
                <a:solidFill>
                  <a:srgbClr val="FFD44B"/>
                </a:solidFill>
                <a:latin typeface="メイリオ" panose="020B0604030504040204" pitchFamily="50" charset="-128"/>
                <a:ea typeface="メイリオ" panose="020B0604030504040204" pitchFamily="50" charset="-128"/>
              </a:rPr>
              <a:t>オートメーション</a:t>
            </a:r>
            <a:endParaRPr lang="en-US" altLang="ja-JP" sz="1401" dirty="0">
              <a:solidFill>
                <a:srgbClr val="FFD44B"/>
              </a:solidFill>
              <a:latin typeface="メイリオ" panose="020B0604030504040204" pitchFamily="50" charset="-128"/>
              <a:ea typeface="メイリオ" panose="020B0604030504040204" pitchFamily="50" charset="-128"/>
            </a:endParaRPr>
          </a:p>
        </p:txBody>
      </p:sp>
      <p:sp>
        <p:nvSpPr>
          <p:cNvPr id="55" name="四角形: 角を丸くする 54">
            <a:extLst>
              <a:ext uri="{FF2B5EF4-FFF2-40B4-BE49-F238E27FC236}">
                <a16:creationId xmlns:a16="http://schemas.microsoft.com/office/drawing/2014/main" id="{EF52797A-1593-4224-B589-80E17B461881}"/>
              </a:ext>
            </a:extLst>
          </p:cNvPr>
          <p:cNvSpPr/>
          <p:nvPr/>
        </p:nvSpPr>
        <p:spPr>
          <a:xfrm>
            <a:off x="6974294" y="2306137"/>
            <a:ext cx="2253228" cy="527029"/>
          </a:xfrm>
          <a:prstGeom prst="roundRect">
            <a:avLst/>
          </a:prstGeom>
          <a:solidFill>
            <a:schemeClr val="bg1">
              <a:alpha val="89804"/>
            </a:schemeClr>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1" dirty="0">
                <a:solidFill>
                  <a:srgbClr val="FFD44B"/>
                </a:solidFill>
                <a:latin typeface="メイリオ" panose="020B0604030504040204" pitchFamily="50" charset="-128"/>
                <a:ea typeface="メイリオ" panose="020B0604030504040204" pitchFamily="50" charset="-128"/>
              </a:rPr>
              <a:t>アクセス解析</a:t>
            </a:r>
            <a:endParaRPr lang="en-US" altLang="ja-JP" sz="1401" dirty="0">
              <a:solidFill>
                <a:srgbClr val="FFD44B"/>
              </a:solidFill>
              <a:latin typeface="メイリオ" panose="020B0604030504040204" pitchFamily="50" charset="-128"/>
              <a:ea typeface="メイリオ" panose="020B0604030504040204" pitchFamily="50" charset="-128"/>
            </a:endParaRPr>
          </a:p>
        </p:txBody>
      </p:sp>
      <p:sp>
        <p:nvSpPr>
          <p:cNvPr id="56" name="四角形: 角を丸くする 55">
            <a:extLst>
              <a:ext uri="{FF2B5EF4-FFF2-40B4-BE49-F238E27FC236}">
                <a16:creationId xmlns:a16="http://schemas.microsoft.com/office/drawing/2014/main" id="{3510A0FF-2BFD-459F-8648-5C67897BC9DE}"/>
              </a:ext>
            </a:extLst>
          </p:cNvPr>
          <p:cNvSpPr/>
          <p:nvPr/>
        </p:nvSpPr>
        <p:spPr>
          <a:xfrm>
            <a:off x="6974293" y="3054373"/>
            <a:ext cx="2253228" cy="527029"/>
          </a:xfrm>
          <a:prstGeom prst="roundRect">
            <a:avLst/>
          </a:prstGeom>
          <a:solidFill>
            <a:schemeClr val="bg1">
              <a:alpha val="89804"/>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a:solidFill>
                  <a:srgbClr val="FFD44B"/>
                </a:solidFill>
                <a:latin typeface="メイリオ" panose="020B0604030504040204" pitchFamily="50" charset="-128"/>
                <a:ea typeface="メイリオ" panose="020B0604030504040204" pitchFamily="50" charset="-128"/>
              </a:rPr>
              <a:t>Web</a:t>
            </a:r>
            <a:r>
              <a:rPr lang="ja-JP" altLang="en-US" sz="1100" dirty="0">
                <a:solidFill>
                  <a:srgbClr val="FFD44B"/>
                </a:solidFill>
                <a:latin typeface="メイリオ" panose="020B0604030504040204" pitchFamily="50" charset="-128"/>
                <a:ea typeface="メイリオ" panose="020B0604030504040204" pitchFamily="50" charset="-128"/>
              </a:rPr>
              <a:t>タグから判別できる</a:t>
            </a:r>
            <a:endParaRPr lang="en-US" altLang="ja-JP" sz="1100" dirty="0">
              <a:solidFill>
                <a:srgbClr val="FFD44B"/>
              </a:solidFill>
              <a:latin typeface="メイリオ" panose="020B0604030504040204" pitchFamily="50" charset="-128"/>
              <a:ea typeface="メイリオ" panose="020B0604030504040204" pitchFamily="50" charset="-128"/>
            </a:endParaRPr>
          </a:p>
          <a:p>
            <a:pPr algn="ctr"/>
            <a:r>
              <a:rPr lang="en-US" altLang="ja-JP" b="1" dirty="0">
                <a:solidFill>
                  <a:srgbClr val="FFC000"/>
                </a:solidFill>
                <a:latin typeface="メイリオ" panose="020B0604030504040204" pitchFamily="50" charset="-128"/>
                <a:ea typeface="メイリオ" panose="020B0604030504040204" pitchFamily="50" charset="-128"/>
              </a:rPr>
              <a:t>IT</a:t>
            </a:r>
            <a:r>
              <a:rPr lang="ja-JP" altLang="en-US" b="1" dirty="0">
                <a:solidFill>
                  <a:srgbClr val="FFC000"/>
                </a:solidFill>
                <a:latin typeface="メイリオ" panose="020B0604030504040204" pitchFamily="50" charset="-128"/>
                <a:ea typeface="メイリオ" panose="020B0604030504040204" pitchFamily="50" charset="-128"/>
              </a:rPr>
              <a:t>投資情報</a:t>
            </a:r>
            <a:endParaRPr lang="en-US" altLang="ja-JP" b="1" dirty="0">
              <a:solidFill>
                <a:srgbClr val="FFC000"/>
              </a:solidFill>
              <a:latin typeface="メイリオ" panose="020B0604030504040204" pitchFamily="50" charset="-128"/>
              <a:ea typeface="メイリオ" panose="020B0604030504040204" pitchFamily="50" charset="-128"/>
            </a:endParaRPr>
          </a:p>
        </p:txBody>
      </p:sp>
      <p:sp>
        <p:nvSpPr>
          <p:cNvPr id="57" name="テキスト ボックス 56">
            <a:extLst>
              <a:ext uri="{FF2B5EF4-FFF2-40B4-BE49-F238E27FC236}">
                <a16:creationId xmlns:a16="http://schemas.microsoft.com/office/drawing/2014/main" id="{0DAC6E37-520D-43E5-A03B-C8A2C3B4019D}"/>
              </a:ext>
            </a:extLst>
          </p:cNvPr>
          <p:cNvSpPr txBox="1"/>
          <p:nvPr/>
        </p:nvSpPr>
        <p:spPr>
          <a:xfrm>
            <a:off x="6854918" y="993168"/>
            <a:ext cx="2436919" cy="369332"/>
          </a:xfrm>
          <a:prstGeom prst="rect">
            <a:avLst/>
          </a:prstGeom>
          <a:solidFill>
            <a:srgbClr val="FFD44B"/>
          </a:solidFill>
          <a:ln>
            <a:noFill/>
          </a:ln>
          <a:effectLst>
            <a:outerShdw blurRad="50800" dist="38100" dir="2700000" algn="tl" rotWithShape="0">
              <a:prstClr val="black">
                <a:alpha val="40000"/>
              </a:prstClr>
            </a:outerShdw>
          </a:effectLst>
        </p:spPr>
        <p:txBody>
          <a:bodyPr wrap="square" rtlCol="0" anchor="ctr" anchorCtr="0">
            <a:spAutoFit/>
          </a:bodyPr>
          <a:lstStyle/>
          <a:p>
            <a:pPr algn="ctr"/>
            <a:r>
              <a:rPr lang="ja-JP" altLang="en-US" b="1" dirty="0">
                <a:latin typeface="メイリオ" panose="020B0604030504040204" pitchFamily="50" charset="-128"/>
                <a:ea typeface="メイリオ" panose="020B0604030504040204" pitchFamily="50" charset="-128"/>
              </a:rPr>
              <a:t>導入タグ</a:t>
            </a:r>
            <a:endParaRPr lang="en-US" altLang="ja-JP" b="1" dirty="0">
              <a:latin typeface="メイリオ" panose="020B0604030504040204" pitchFamily="50" charset="-128"/>
              <a:ea typeface="メイリオ" panose="020B0604030504040204" pitchFamily="50" charset="-128"/>
            </a:endParaRPr>
          </a:p>
        </p:txBody>
      </p:sp>
      <p:sp>
        <p:nvSpPr>
          <p:cNvPr id="59" name="四角形: 角を丸くする 58">
            <a:extLst>
              <a:ext uri="{FF2B5EF4-FFF2-40B4-BE49-F238E27FC236}">
                <a16:creationId xmlns:a16="http://schemas.microsoft.com/office/drawing/2014/main" id="{B4AAF0E6-129B-44C8-BFE7-0EAC75BD749C}"/>
              </a:ext>
            </a:extLst>
          </p:cNvPr>
          <p:cNvSpPr/>
          <p:nvPr/>
        </p:nvSpPr>
        <p:spPr>
          <a:xfrm>
            <a:off x="9673931" y="1543771"/>
            <a:ext cx="2242076" cy="527029"/>
          </a:xfrm>
          <a:prstGeom prst="roundRect">
            <a:avLst/>
          </a:prstGeom>
          <a:solidFill>
            <a:schemeClr val="bg1">
              <a:alpha val="89804"/>
            </a:schemeClr>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1" dirty="0">
                <a:solidFill>
                  <a:srgbClr val="95B3D7"/>
                </a:solidFill>
                <a:latin typeface="メイリオ" panose="020B0604030504040204" pitchFamily="50" charset="-128"/>
                <a:ea typeface="メイリオ" panose="020B0604030504040204" pitchFamily="50" charset="-128"/>
              </a:rPr>
              <a:t>働き方改革に</a:t>
            </a:r>
            <a:endParaRPr lang="en-US" altLang="ja-JP" sz="1401" dirty="0">
              <a:solidFill>
                <a:srgbClr val="95B3D7"/>
              </a:solidFill>
              <a:latin typeface="メイリオ" panose="020B0604030504040204" pitchFamily="50" charset="-128"/>
              <a:ea typeface="メイリオ" panose="020B0604030504040204" pitchFamily="50" charset="-128"/>
            </a:endParaRPr>
          </a:p>
          <a:p>
            <a:pPr algn="ctr"/>
            <a:r>
              <a:rPr lang="ja-JP" altLang="en-US" sz="1401" dirty="0">
                <a:solidFill>
                  <a:srgbClr val="95B3D7"/>
                </a:solidFill>
                <a:latin typeface="メイリオ" panose="020B0604030504040204" pitchFamily="50" charset="-128"/>
                <a:ea typeface="メイリオ" panose="020B0604030504040204" pitchFamily="50" charset="-128"/>
              </a:rPr>
              <a:t>関心がある企業</a:t>
            </a:r>
            <a:endParaRPr lang="en-US" altLang="ja-JP" sz="1401" dirty="0">
              <a:solidFill>
                <a:srgbClr val="95B3D7"/>
              </a:solidFill>
              <a:latin typeface="メイリオ" panose="020B0604030504040204" pitchFamily="50" charset="-128"/>
              <a:ea typeface="メイリオ" panose="020B0604030504040204" pitchFamily="50" charset="-128"/>
            </a:endParaRPr>
          </a:p>
        </p:txBody>
      </p:sp>
      <p:sp>
        <p:nvSpPr>
          <p:cNvPr id="60" name="四角形: 角を丸くする 59">
            <a:extLst>
              <a:ext uri="{FF2B5EF4-FFF2-40B4-BE49-F238E27FC236}">
                <a16:creationId xmlns:a16="http://schemas.microsoft.com/office/drawing/2014/main" id="{E8DECD63-C9E8-442F-B9B4-2DCCD95B9822}"/>
              </a:ext>
            </a:extLst>
          </p:cNvPr>
          <p:cNvSpPr/>
          <p:nvPr/>
        </p:nvSpPr>
        <p:spPr>
          <a:xfrm>
            <a:off x="9673933" y="2292008"/>
            <a:ext cx="2242073" cy="527029"/>
          </a:xfrm>
          <a:prstGeom prst="roundRect">
            <a:avLst/>
          </a:prstGeom>
          <a:solidFill>
            <a:schemeClr val="bg1">
              <a:alpha val="89804"/>
            </a:schemeClr>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1" dirty="0">
                <a:solidFill>
                  <a:srgbClr val="95B3D7"/>
                </a:solidFill>
                <a:latin typeface="メイリオ" panose="020B0604030504040204" pitchFamily="50" charset="-128"/>
                <a:ea typeface="メイリオ" panose="020B0604030504040204" pitchFamily="50" charset="-128"/>
              </a:rPr>
              <a:t>出張の多い企業</a:t>
            </a:r>
            <a:endParaRPr lang="en-US" altLang="ja-JP" sz="1401" dirty="0">
              <a:solidFill>
                <a:srgbClr val="95B3D7"/>
              </a:solidFill>
              <a:latin typeface="メイリオ" panose="020B0604030504040204" pitchFamily="50" charset="-128"/>
              <a:ea typeface="メイリオ" panose="020B0604030504040204" pitchFamily="50" charset="-128"/>
            </a:endParaRPr>
          </a:p>
        </p:txBody>
      </p:sp>
      <p:sp>
        <p:nvSpPr>
          <p:cNvPr id="61" name="四角形: 角を丸くする 60">
            <a:extLst>
              <a:ext uri="{FF2B5EF4-FFF2-40B4-BE49-F238E27FC236}">
                <a16:creationId xmlns:a16="http://schemas.microsoft.com/office/drawing/2014/main" id="{FE87589B-7998-4D3B-A0BF-7E7480BC7404}"/>
              </a:ext>
            </a:extLst>
          </p:cNvPr>
          <p:cNvSpPr/>
          <p:nvPr/>
        </p:nvSpPr>
        <p:spPr>
          <a:xfrm>
            <a:off x="9673931" y="3040244"/>
            <a:ext cx="2242073" cy="527029"/>
          </a:xfrm>
          <a:prstGeom prst="roundRect">
            <a:avLst/>
          </a:prstGeom>
          <a:solidFill>
            <a:schemeClr val="bg1">
              <a:alpha val="89804"/>
            </a:schemeClr>
          </a:solid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rgbClr val="95B3D7"/>
                </a:solidFill>
                <a:latin typeface="メイリオ" panose="020B0604030504040204" pitchFamily="50" charset="-128"/>
                <a:ea typeface="メイリオ" panose="020B0604030504040204" pitchFamily="50" charset="-128"/>
              </a:rPr>
              <a:t>企業の特徴が分かる</a:t>
            </a:r>
            <a:endParaRPr lang="en-US" altLang="ja-JP" sz="1100" dirty="0">
              <a:solidFill>
                <a:srgbClr val="95B3D7"/>
              </a:solidFill>
              <a:latin typeface="メイリオ" panose="020B0604030504040204" pitchFamily="50" charset="-128"/>
              <a:ea typeface="メイリオ" panose="020B0604030504040204" pitchFamily="50" charset="-128"/>
            </a:endParaRPr>
          </a:p>
          <a:p>
            <a:pPr algn="ctr"/>
            <a:r>
              <a:rPr lang="ja-JP" altLang="en-US" b="1" dirty="0">
                <a:solidFill>
                  <a:schemeClr val="accent5">
                    <a:lumMod val="75000"/>
                  </a:schemeClr>
                </a:solidFill>
                <a:latin typeface="メイリオ" panose="020B0604030504040204" pitchFamily="50" charset="-128"/>
                <a:ea typeface="メイリオ" panose="020B0604030504040204" pitchFamily="50" charset="-128"/>
              </a:rPr>
              <a:t>企業トレンド情報</a:t>
            </a:r>
            <a:endParaRPr lang="en-US" altLang="ja-JP"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62" name="テキスト ボックス 61">
            <a:extLst>
              <a:ext uri="{FF2B5EF4-FFF2-40B4-BE49-F238E27FC236}">
                <a16:creationId xmlns:a16="http://schemas.microsoft.com/office/drawing/2014/main" id="{5A4B7307-73C6-43FA-8816-1327D4AFFD61}"/>
              </a:ext>
            </a:extLst>
          </p:cNvPr>
          <p:cNvSpPr txBox="1"/>
          <p:nvPr/>
        </p:nvSpPr>
        <p:spPr>
          <a:xfrm>
            <a:off x="9582341" y="980728"/>
            <a:ext cx="2426217" cy="369332"/>
          </a:xfrm>
          <a:prstGeom prst="rect">
            <a:avLst/>
          </a:prstGeom>
          <a:solidFill>
            <a:srgbClr val="95B3D7"/>
          </a:solidFill>
          <a:ln>
            <a:noFill/>
          </a:ln>
          <a:effectLst>
            <a:outerShdw blurRad="50800" dist="38100" dir="2700000" algn="tl" rotWithShape="0">
              <a:prstClr val="black">
                <a:alpha val="40000"/>
              </a:prstClr>
            </a:outerShdw>
          </a:effectLst>
        </p:spPr>
        <p:txBody>
          <a:bodyPr wrap="square" rtlCol="0" anchor="ctr" anchorCtr="0">
            <a:spAutoFit/>
          </a:bodyPr>
          <a:lstStyle/>
          <a:p>
            <a:pPr algn="ctr"/>
            <a:r>
              <a:rPr lang="ja-JP" altLang="en-US" b="1" dirty="0">
                <a:latin typeface="メイリオ" panose="020B0604030504040204" pitchFamily="50" charset="-128"/>
                <a:ea typeface="メイリオ" panose="020B0604030504040204" pitchFamily="50" charset="-128"/>
              </a:rPr>
              <a:t>ストーリー</a:t>
            </a:r>
            <a:endParaRPr lang="en-US" altLang="ja-JP" b="1" dirty="0">
              <a:latin typeface="メイリオ" panose="020B0604030504040204" pitchFamily="50" charset="-128"/>
              <a:ea typeface="メイリオ" panose="020B0604030504040204" pitchFamily="50" charset="-128"/>
            </a:endParaRPr>
          </a:p>
        </p:txBody>
      </p:sp>
      <p:sp>
        <p:nvSpPr>
          <p:cNvPr id="64" name="テキスト ボックス 63">
            <a:extLst>
              <a:ext uri="{FF2B5EF4-FFF2-40B4-BE49-F238E27FC236}">
                <a16:creationId xmlns:a16="http://schemas.microsoft.com/office/drawing/2014/main" id="{D130C866-8788-447F-BF97-24954B084F6F}"/>
              </a:ext>
            </a:extLst>
          </p:cNvPr>
          <p:cNvSpPr txBox="1"/>
          <p:nvPr/>
        </p:nvSpPr>
        <p:spPr>
          <a:xfrm>
            <a:off x="9253643" y="2248456"/>
            <a:ext cx="365931" cy="584775"/>
          </a:xfrm>
          <a:prstGeom prst="rect">
            <a:avLst/>
          </a:prstGeom>
          <a:noFill/>
          <a:ln>
            <a:noFill/>
          </a:ln>
        </p:spPr>
        <p:txBody>
          <a:bodyPr wrap="square" rtlCol="0" anchor="ctr" anchorCtr="0">
            <a:spAutoFit/>
          </a:bodyPr>
          <a:lstStyle/>
          <a:p>
            <a:pPr algn="ctr"/>
            <a:r>
              <a:rPr lang="ja-JP" altLang="en-US" sz="3200" dirty="0">
                <a:solidFill>
                  <a:schemeClr val="tx1">
                    <a:lumMod val="65000"/>
                    <a:lumOff val="35000"/>
                  </a:schemeClr>
                </a:solidFill>
                <a:latin typeface="メイリオ" panose="020B0604030504040204" pitchFamily="50" charset="-128"/>
                <a:ea typeface="メイリオ" panose="020B0604030504040204" pitchFamily="50" charset="-128"/>
              </a:rPr>
              <a:t>＋</a:t>
            </a:r>
            <a:endParaRPr lang="en-US" altLang="ja-JP" sz="32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51427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タイトル 1">
            <a:extLst>
              <a:ext uri="{FF2B5EF4-FFF2-40B4-BE49-F238E27FC236}">
                <a16:creationId xmlns:a16="http://schemas.microsoft.com/office/drawing/2014/main" id="{7478D8E8-92B9-4792-9FA6-78D232E3F8A2}"/>
              </a:ext>
            </a:extLst>
          </p:cNvPr>
          <p:cNvSpPr>
            <a:spLocks noGrp="1"/>
          </p:cNvSpPr>
          <p:nvPr>
            <p:ph type="title"/>
          </p:nvPr>
        </p:nvSpPr>
        <p:spPr>
          <a:prstGeom prst="rect">
            <a:avLst/>
          </a:prstGeom>
        </p:spPr>
        <p:txBody>
          <a:bodyPr>
            <a:noAutofit/>
          </a:bodyPr>
          <a:lstStyle/>
          <a:p>
            <a:pPr algn="l"/>
            <a:r>
              <a:rPr lang="ja-JP" altLang="en-US" sz="2400" dirty="0">
                <a:latin typeface="+mn-ea"/>
              </a:rPr>
              <a:t>「</a:t>
            </a:r>
            <a:r>
              <a:rPr lang="en-US" altLang="ja-JP" sz="2400" dirty="0">
                <a:latin typeface="+mn-ea"/>
              </a:rPr>
              <a:t>Rating2.0</a:t>
            </a:r>
            <a:r>
              <a:rPr lang="ja-JP" altLang="en-US" sz="2400" dirty="0">
                <a:latin typeface="+mn-ea"/>
              </a:rPr>
              <a:t>」</a:t>
            </a:r>
            <a:r>
              <a:rPr lang="ja-JP" altLang="en-US" dirty="0"/>
              <a:t>の活用イメージ</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F99AA09C-FBC1-4B46-BFB6-2021E0DCECAC}"/>
              </a:ext>
            </a:extLst>
          </p:cNvPr>
          <p:cNvSpPr>
            <a:spLocks noGrp="1"/>
          </p:cNvSpPr>
          <p:nvPr>
            <p:ph type="sldNum" sz="quarter" idx="4"/>
          </p:nvPr>
        </p:nvSpPr>
        <p:spPr/>
        <p:txBody>
          <a:bodyPr/>
          <a:lstStyle/>
          <a:p>
            <a:pPr algn="ctr"/>
            <a:fld id="{977C00B9-AD1A-48EE-9442-CB09CA9B7C31}" type="slidenum">
              <a:rPr lang="ja-JP" altLang="en-US" smtClean="0"/>
              <a:pPr algn="ctr"/>
              <a:t>5</a:t>
            </a:fld>
            <a:endParaRPr lang="ja-JP" altLang="en-US" dirty="0"/>
          </a:p>
        </p:txBody>
      </p:sp>
      <p:sp>
        <p:nvSpPr>
          <p:cNvPr id="68" name="テキスト ボックス 67">
            <a:extLst>
              <a:ext uri="{FF2B5EF4-FFF2-40B4-BE49-F238E27FC236}">
                <a16:creationId xmlns:a16="http://schemas.microsoft.com/office/drawing/2014/main" id="{754730F3-AF5D-4C1A-99CE-5CA46FEC1A81}"/>
              </a:ext>
            </a:extLst>
          </p:cNvPr>
          <p:cNvSpPr txBox="1"/>
          <p:nvPr/>
        </p:nvSpPr>
        <p:spPr>
          <a:xfrm>
            <a:off x="394400" y="884197"/>
            <a:ext cx="11403200" cy="584775"/>
          </a:xfrm>
          <a:prstGeom prst="rect">
            <a:avLst/>
          </a:prstGeom>
          <a:noFill/>
        </p:spPr>
        <p:txBody>
          <a:bodyPr wrap="square">
            <a:spAutoFit/>
          </a:bodyPr>
          <a:lstStyle/>
          <a:p>
            <a:r>
              <a:rPr lang="en-US" altLang="ja-JP" sz="1600" dirty="0"/>
              <a:t>Rating2.0</a:t>
            </a:r>
            <a:r>
              <a:rPr lang="ja-JP" altLang="en-US" sz="1600" dirty="0"/>
              <a:t>は</a:t>
            </a:r>
            <a:r>
              <a:rPr lang="ja-JP" altLang="en-US" sz="1600" dirty="0">
                <a:latin typeface="+mn-ea"/>
              </a:rPr>
              <a:t>様々なオフライン・オンラインデータを統合し、学習元データと類似する</a:t>
            </a:r>
            <a:endParaRPr lang="en-US" altLang="ja-JP" sz="1600" dirty="0">
              <a:latin typeface="+mn-ea"/>
            </a:endParaRPr>
          </a:p>
          <a:p>
            <a:r>
              <a:rPr lang="ja-JP" altLang="en-US" sz="1600" b="1" dirty="0">
                <a:solidFill>
                  <a:schemeClr val="accent5">
                    <a:lumMod val="50000"/>
                  </a:schemeClr>
                </a:solidFill>
                <a:latin typeface="+mn-ea"/>
              </a:rPr>
              <a:t>モチベーションの高い見込み企業</a:t>
            </a:r>
            <a:r>
              <a:rPr lang="ja-JP" altLang="en-US" sz="1600" dirty="0">
                <a:latin typeface="+mn-ea"/>
              </a:rPr>
              <a:t>をスコアで自動特定し、</a:t>
            </a:r>
            <a:r>
              <a:rPr lang="en-US" altLang="ja-JP" sz="1600" dirty="0">
                <a:latin typeface="+mn-ea"/>
              </a:rPr>
              <a:t>1to1</a:t>
            </a:r>
            <a:r>
              <a:rPr lang="ja-JP" altLang="en-US" sz="1600" dirty="0">
                <a:latin typeface="+mn-ea"/>
              </a:rPr>
              <a:t>アプローチを実現します。</a:t>
            </a:r>
            <a:endParaRPr lang="en-US" altLang="ja-JP" sz="1600" dirty="0"/>
          </a:p>
        </p:txBody>
      </p:sp>
      <p:grpSp>
        <p:nvGrpSpPr>
          <p:cNvPr id="5" name="グループ化 4">
            <a:extLst>
              <a:ext uri="{FF2B5EF4-FFF2-40B4-BE49-F238E27FC236}">
                <a16:creationId xmlns:a16="http://schemas.microsoft.com/office/drawing/2014/main" id="{D94589C5-ED52-4881-A92E-87C00BA1B5B8}"/>
              </a:ext>
            </a:extLst>
          </p:cNvPr>
          <p:cNvGrpSpPr/>
          <p:nvPr/>
        </p:nvGrpSpPr>
        <p:grpSpPr>
          <a:xfrm>
            <a:off x="312738" y="1811400"/>
            <a:ext cx="11403200" cy="4408823"/>
            <a:chOff x="905654" y="2074851"/>
            <a:chExt cx="10188537" cy="3802782"/>
          </a:xfrm>
        </p:grpSpPr>
        <p:sp>
          <p:nvSpPr>
            <p:cNvPr id="52" name="正方形/長方形 51">
              <a:extLst>
                <a:ext uri="{FF2B5EF4-FFF2-40B4-BE49-F238E27FC236}">
                  <a16:creationId xmlns:a16="http://schemas.microsoft.com/office/drawing/2014/main" id="{AAD7E580-599C-4CB0-B1D0-889F8013844B}"/>
                </a:ext>
              </a:extLst>
            </p:cNvPr>
            <p:cNvSpPr/>
            <p:nvPr/>
          </p:nvSpPr>
          <p:spPr>
            <a:xfrm>
              <a:off x="5138805" y="2074851"/>
              <a:ext cx="3733854" cy="38027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7" name="正方形/長方形 6">
              <a:extLst>
                <a:ext uri="{FF2B5EF4-FFF2-40B4-BE49-F238E27FC236}">
                  <a16:creationId xmlns:a16="http://schemas.microsoft.com/office/drawing/2014/main" id="{7142AD17-243D-41CD-9C2A-DD3AB6EB2E58}"/>
                </a:ext>
              </a:extLst>
            </p:cNvPr>
            <p:cNvSpPr/>
            <p:nvPr/>
          </p:nvSpPr>
          <p:spPr>
            <a:xfrm>
              <a:off x="995405" y="2074851"/>
              <a:ext cx="3653195" cy="38027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2" name="楕円 11">
              <a:extLst>
                <a:ext uri="{FF2B5EF4-FFF2-40B4-BE49-F238E27FC236}">
                  <a16:creationId xmlns:a16="http://schemas.microsoft.com/office/drawing/2014/main" id="{53866272-9337-4B75-A7B8-BB89A8ED6590}"/>
                </a:ext>
              </a:extLst>
            </p:cNvPr>
            <p:cNvSpPr/>
            <p:nvPr/>
          </p:nvSpPr>
          <p:spPr>
            <a:xfrm>
              <a:off x="2032039" y="2759564"/>
              <a:ext cx="2277465" cy="2280816"/>
            </a:xfrm>
            <a:prstGeom prst="ellipse">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18" name="二等辺三角形 17">
              <a:extLst>
                <a:ext uri="{FF2B5EF4-FFF2-40B4-BE49-F238E27FC236}">
                  <a16:creationId xmlns:a16="http://schemas.microsoft.com/office/drawing/2014/main" id="{79E87B2C-C3BF-4A1D-BACB-A98A390CFB6E}"/>
                </a:ext>
              </a:extLst>
            </p:cNvPr>
            <p:cNvSpPr/>
            <p:nvPr/>
          </p:nvSpPr>
          <p:spPr>
            <a:xfrm rot="5400000">
              <a:off x="4556968" y="3788712"/>
              <a:ext cx="725986" cy="22252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pic>
          <p:nvPicPr>
            <p:cNvPr id="24" name="図 23">
              <a:extLst>
                <a:ext uri="{FF2B5EF4-FFF2-40B4-BE49-F238E27FC236}">
                  <a16:creationId xmlns:a16="http://schemas.microsoft.com/office/drawing/2014/main" id="{E3E096EA-E7E5-427A-9972-AD93FD7FDE3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816" b="98978" l="647" r="92026">
                          <a14:foregroundMark x1="5172" y1="48875" x2="5172" y2="48875"/>
                          <a14:foregroundMark x1="647" y1="54601" x2="647" y2="54601"/>
                          <a14:foregroundMark x1="41164" y1="90593" x2="41164" y2="90593"/>
                          <a14:foregroundMark x1="48491" y1="94274" x2="48491" y2="94274"/>
                          <a14:foregroundMark x1="48491" y1="98978" x2="48491" y2="98978"/>
                          <a14:foregroundMark x1="92026" y1="57055" x2="92026" y2="57055"/>
                          <a14:backgroundMark x1="82543" y1="30675" x2="82543" y2="30675"/>
                          <a14:backgroundMark x1="82112" y1="31493" x2="96983" y2="24131"/>
                        </a14:backgroundRemoval>
                      </a14:imgEffect>
                    </a14:imgLayer>
                  </a14:imgProps>
                </a:ext>
              </a:extLst>
            </a:blip>
            <a:stretch>
              <a:fillRect/>
            </a:stretch>
          </p:blipFill>
          <p:spPr>
            <a:xfrm>
              <a:off x="5961765" y="2715729"/>
              <a:ext cx="2442394" cy="2540910"/>
            </a:xfrm>
            <a:prstGeom prst="rect">
              <a:avLst/>
            </a:prstGeom>
          </p:spPr>
        </p:pic>
        <p:cxnSp>
          <p:nvCxnSpPr>
            <p:cNvPr id="26" name="直線コネクタ 25">
              <a:extLst>
                <a:ext uri="{FF2B5EF4-FFF2-40B4-BE49-F238E27FC236}">
                  <a16:creationId xmlns:a16="http://schemas.microsoft.com/office/drawing/2014/main" id="{C3C81DB0-0220-421F-84FF-FF84FDFFA96B}"/>
                </a:ext>
              </a:extLst>
            </p:cNvPr>
            <p:cNvCxnSpPr>
              <a:cxnSpLocks/>
            </p:cNvCxnSpPr>
            <p:nvPr/>
          </p:nvCxnSpPr>
          <p:spPr>
            <a:xfrm flipH="1">
              <a:off x="5961765" y="3689795"/>
              <a:ext cx="1434199" cy="6588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BF32B291-7A4F-4084-94DD-D6F7BE6A581A}"/>
                </a:ext>
              </a:extLst>
            </p:cNvPr>
            <p:cNvCxnSpPr>
              <a:cxnSpLocks/>
            </p:cNvCxnSpPr>
            <p:nvPr/>
          </p:nvCxnSpPr>
          <p:spPr>
            <a:xfrm flipH="1">
              <a:off x="6678865" y="3689795"/>
              <a:ext cx="717099" cy="1481840"/>
            </a:xfrm>
            <a:prstGeom prst="line">
              <a:avLst/>
            </a:prstGeom>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a16="http://schemas.microsoft.com/office/drawing/2014/main" id="{881E123B-1420-4013-BF0E-E7BDEE5B0328}"/>
                </a:ext>
              </a:extLst>
            </p:cNvPr>
            <p:cNvSpPr/>
            <p:nvPr/>
          </p:nvSpPr>
          <p:spPr>
            <a:xfrm>
              <a:off x="5440006" y="3598411"/>
              <a:ext cx="2253361" cy="357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000"/>
                  </a:solidFill>
                </a:rPr>
                <a:t>攻めるべき重点客</a:t>
              </a:r>
              <a:endParaRPr kumimoji="1" lang="en-US" altLang="ja-JP" sz="1400" b="1" dirty="0">
                <a:solidFill>
                  <a:srgbClr val="FF0000"/>
                </a:solidFill>
              </a:endParaRPr>
            </a:p>
            <a:p>
              <a:pPr algn="ctr"/>
              <a:r>
                <a:rPr kumimoji="1" lang="ja-JP" altLang="en-US" sz="1400" b="1" dirty="0">
                  <a:solidFill>
                    <a:srgbClr val="FF0000"/>
                  </a:solidFill>
                </a:rPr>
                <a:t>（</a:t>
              </a:r>
              <a:r>
                <a:rPr kumimoji="1" lang="en-US" altLang="ja-JP" sz="1400" b="1" dirty="0">
                  <a:solidFill>
                    <a:srgbClr val="FF0000"/>
                  </a:solidFill>
                </a:rPr>
                <a:t>81~100</a:t>
              </a:r>
              <a:r>
                <a:rPr kumimoji="1" lang="ja-JP" altLang="en-US" sz="1400" b="1" dirty="0">
                  <a:solidFill>
                    <a:srgbClr val="FF0000"/>
                  </a:solidFill>
                </a:rPr>
                <a:t>）</a:t>
              </a:r>
            </a:p>
          </p:txBody>
        </p:sp>
        <p:sp>
          <p:nvSpPr>
            <p:cNvPr id="41" name="正方形/長方形 40">
              <a:extLst>
                <a:ext uri="{FF2B5EF4-FFF2-40B4-BE49-F238E27FC236}">
                  <a16:creationId xmlns:a16="http://schemas.microsoft.com/office/drawing/2014/main" id="{8902F589-C96A-416C-8BDC-53240FD3B55C}"/>
                </a:ext>
              </a:extLst>
            </p:cNvPr>
            <p:cNvSpPr/>
            <p:nvPr/>
          </p:nvSpPr>
          <p:spPr>
            <a:xfrm>
              <a:off x="5406636" y="4332553"/>
              <a:ext cx="2253361" cy="357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18309"/>
                  </a:solidFill>
                </a:rPr>
                <a:t>攻めるべき客</a:t>
              </a:r>
              <a:endParaRPr kumimoji="1" lang="en-US" altLang="ja-JP" sz="1400" b="1" dirty="0">
                <a:solidFill>
                  <a:srgbClr val="F18309"/>
                </a:solidFill>
              </a:endParaRPr>
            </a:p>
            <a:p>
              <a:pPr algn="ctr"/>
              <a:r>
                <a:rPr kumimoji="1" lang="ja-JP" altLang="en-US" sz="1400" b="1" dirty="0">
                  <a:solidFill>
                    <a:srgbClr val="F18309"/>
                  </a:solidFill>
                </a:rPr>
                <a:t>（</a:t>
              </a:r>
              <a:r>
                <a:rPr lang="en-US" altLang="ja-JP" sz="1400" b="1" dirty="0">
                  <a:solidFill>
                    <a:srgbClr val="F18309"/>
                  </a:solidFill>
                </a:rPr>
                <a:t>51</a:t>
              </a:r>
              <a:r>
                <a:rPr kumimoji="1" lang="en-US" altLang="ja-JP" sz="1400" b="1" dirty="0">
                  <a:solidFill>
                    <a:srgbClr val="F18309"/>
                  </a:solidFill>
                </a:rPr>
                <a:t>~80</a:t>
              </a:r>
              <a:r>
                <a:rPr kumimoji="1" lang="ja-JP" altLang="en-US" sz="1400" b="1" dirty="0">
                  <a:solidFill>
                    <a:srgbClr val="F18309"/>
                  </a:solidFill>
                </a:rPr>
                <a:t>）</a:t>
              </a:r>
            </a:p>
          </p:txBody>
        </p:sp>
        <p:sp>
          <p:nvSpPr>
            <p:cNvPr id="42" name="正方形/長方形 41">
              <a:extLst>
                <a:ext uri="{FF2B5EF4-FFF2-40B4-BE49-F238E27FC236}">
                  <a16:creationId xmlns:a16="http://schemas.microsoft.com/office/drawing/2014/main" id="{715C3278-E0C2-4FAD-AEEB-D7D9BA52433A}"/>
                </a:ext>
              </a:extLst>
            </p:cNvPr>
            <p:cNvSpPr/>
            <p:nvPr/>
          </p:nvSpPr>
          <p:spPr>
            <a:xfrm>
              <a:off x="6150798" y="4721347"/>
              <a:ext cx="2253361" cy="357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1B77F4"/>
                  </a:solidFill>
                </a:rPr>
                <a:t>非重点客</a:t>
              </a:r>
              <a:endParaRPr kumimoji="1" lang="en-US" altLang="ja-JP" sz="1400" b="1" dirty="0">
                <a:solidFill>
                  <a:srgbClr val="1B77F4"/>
                </a:solidFill>
              </a:endParaRPr>
            </a:p>
            <a:p>
              <a:pPr algn="ctr"/>
              <a:r>
                <a:rPr lang="ja-JP" altLang="en-US" sz="1400" b="1" dirty="0">
                  <a:solidFill>
                    <a:srgbClr val="1B77F4"/>
                  </a:solidFill>
                </a:rPr>
                <a:t>（</a:t>
              </a:r>
              <a:r>
                <a:rPr lang="en-US" altLang="ja-JP" sz="1400" b="1" dirty="0">
                  <a:solidFill>
                    <a:srgbClr val="1B77F4"/>
                  </a:solidFill>
                </a:rPr>
                <a:t>31~50</a:t>
              </a:r>
              <a:r>
                <a:rPr lang="ja-JP" altLang="en-US" sz="1400" b="1" dirty="0">
                  <a:solidFill>
                    <a:srgbClr val="1B77F4"/>
                  </a:solidFill>
                </a:rPr>
                <a:t>）</a:t>
              </a:r>
              <a:endParaRPr kumimoji="1" lang="ja-JP" altLang="en-US" sz="1400" b="1" dirty="0">
                <a:solidFill>
                  <a:srgbClr val="1B77F4"/>
                </a:solidFill>
              </a:endParaRPr>
            </a:p>
          </p:txBody>
        </p:sp>
        <p:cxnSp>
          <p:nvCxnSpPr>
            <p:cNvPr id="45" name="直線コネクタ 44">
              <a:extLst>
                <a:ext uri="{FF2B5EF4-FFF2-40B4-BE49-F238E27FC236}">
                  <a16:creationId xmlns:a16="http://schemas.microsoft.com/office/drawing/2014/main" id="{71A67106-C706-4F33-9899-280D8315915C}"/>
                </a:ext>
              </a:extLst>
            </p:cNvPr>
            <p:cNvCxnSpPr>
              <a:cxnSpLocks/>
            </p:cNvCxnSpPr>
            <p:nvPr/>
          </p:nvCxnSpPr>
          <p:spPr>
            <a:xfrm>
              <a:off x="7392811" y="3683273"/>
              <a:ext cx="364771" cy="1338492"/>
            </a:xfrm>
            <a:prstGeom prst="line">
              <a:avLst/>
            </a:prstGeom>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AC5618E4-DD2A-4272-878E-AE9C18E0A9B2}"/>
                </a:ext>
              </a:extLst>
            </p:cNvPr>
            <p:cNvSpPr/>
            <p:nvPr/>
          </p:nvSpPr>
          <p:spPr>
            <a:xfrm>
              <a:off x="6773381" y="4188278"/>
              <a:ext cx="2253361" cy="357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lumMod val="50000"/>
                      <a:lumOff val="50000"/>
                    </a:schemeClr>
                  </a:solidFill>
                </a:rPr>
                <a:t>対象除外</a:t>
              </a:r>
              <a:endParaRPr kumimoji="1" lang="en-US" altLang="ja-JP" sz="1400" b="1" dirty="0">
                <a:solidFill>
                  <a:schemeClr val="tx1">
                    <a:lumMod val="50000"/>
                    <a:lumOff val="50000"/>
                  </a:schemeClr>
                </a:solidFill>
              </a:endParaRPr>
            </a:p>
            <a:p>
              <a:pPr algn="ctr"/>
              <a:r>
                <a:rPr lang="ja-JP" altLang="en-US" sz="1400" b="1" dirty="0">
                  <a:solidFill>
                    <a:schemeClr val="tx1">
                      <a:lumMod val="50000"/>
                      <a:lumOff val="50000"/>
                    </a:schemeClr>
                  </a:solidFill>
                </a:rPr>
                <a:t>（</a:t>
              </a:r>
              <a:r>
                <a:rPr lang="en-US" altLang="ja-JP" sz="1400" b="1" dirty="0">
                  <a:solidFill>
                    <a:schemeClr val="tx1">
                      <a:lumMod val="50000"/>
                      <a:lumOff val="50000"/>
                    </a:schemeClr>
                  </a:solidFill>
                </a:rPr>
                <a:t>0~30</a:t>
              </a:r>
              <a:r>
                <a:rPr lang="ja-JP" altLang="en-US" sz="1400" b="1" dirty="0">
                  <a:solidFill>
                    <a:schemeClr val="tx1">
                      <a:lumMod val="50000"/>
                      <a:lumOff val="50000"/>
                    </a:schemeClr>
                  </a:solidFill>
                </a:rPr>
                <a:t>）</a:t>
              </a:r>
              <a:endParaRPr kumimoji="1" lang="ja-JP" altLang="en-US" sz="1400" b="1" dirty="0">
                <a:solidFill>
                  <a:schemeClr val="tx1">
                    <a:lumMod val="50000"/>
                    <a:lumOff val="50000"/>
                  </a:schemeClr>
                </a:solidFill>
              </a:endParaRPr>
            </a:p>
          </p:txBody>
        </p:sp>
        <p:sp>
          <p:nvSpPr>
            <p:cNvPr id="54" name="テキスト ボックス 53">
              <a:extLst>
                <a:ext uri="{FF2B5EF4-FFF2-40B4-BE49-F238E27FC236}">
                  <a16:creationId xmlns:a16="http://schemas.microsoft.com/office/drawing/2014/main" id="{6984C194-7F41-4582-A2D7-189172227E1B}"/>
                </a:ext>
              </a:extLst>
            </p:cNvPr>
            <p:cNvSpPr txBox="1"/>
            <p:nvPr/>
          </p:nvSpPr>
          <p:spPr>
            <a:xfrm>
              <a:off x="5138805" y="2133569"/>
              <a:ext cx="5263325" cy="318563"/>
            </a:xfrm>
            <a:prstGeom prst="rect">
              <a:avLst/>
            </a:prstGeom>
            <a:noFill/>
          </p:spPr>
          <p:txBody>
            <a:bodyPr wrap="square">
              <a:spAutoFit/>
            </a:bodyPr>
            <a:lstStyle/>
            <a:p>
              <a:r>
                <a:rPr lang="ja-JP" altLang="en-US" b="1" dirty="0">
                  <a:solidFill>
                    <a:schemeClr val="bg1"/>
                  </a:solidFill>
                </a:rPr>
                <a:t>学習元デ</a:t>
              </a:r>
              <a:r>
                <a:rPr lang="en-US" altLang="ja-JP" b="1" dirty="0">
                  <a:solidFill>
                    <a:schemeClr val="bg1"/>
                  </a:solidFill>
                </a:rPr>
                <a:t>-</a:t>
              </a:r>
              <a:r>
                <a:rPr lang="ja-JP" altLang="en-US" b="1" dirty="0">
                  <a:solidFill>
                    <a:schemeClr val="bg1"/>
                  </a:solidFill>
                </a:rPr>
                <a:t>タと類似するスコア</a:t>
              </a:r>
            </a:p>
          </p:txBody>
        </p:sp>
        <p:sp>
          <p:nvSpPr>
            <p:cNvPr id="59" name="二等辺三角形 58">
              <a:extLst>
                <a:ext uri="{FF2B5EF4-FFF2-40B4-BE49-F238E27FC236}">
                  <a16:creationId xmlns:a16="http://schemas.microsoft.com/office/drawing/2014/main" id="{FD9CC1E6-4BE2-4F1B-8DDC-958B46FBEB4E}"/>
                </a:ext>
              </a:extLst>
            </p:cNvPr>
            <p:cNvSpPr/>
            <p:nvPr/>
          </p:nvSpPr>
          <p:spPr>
            <a:xfrm rot="5400000">
              <a:off x="8766520" y="3764420"/>
              <a:ext cx="725986" cy="22252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60" name="正方形/長方形 59">
              <a:extLst>
                <a:ext uri="{FF2B5EF4-FFF2-40B4-BE49-F238E27FC236}">
                  <a16:creationId xmlns:a16="http://schemas.microsoft.com/office/drawing/2014/main" id="{E5C62485-E8AC-4514-A153-86E52BC5BBE3}"/>
                </a:ext>
              </a:extLst>
            </p:cNvPr>
            <p:cNvSpPr/>
            <p:nvPr/>
          </p:nvSpPr>
          <p:spPr>
            <a:xfrm>
              <a:off x="9345046" y="2074851"/>
              <a:ext cx="1746370" cy="38027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61" name="テキスト ボックス 60">
              <a:extLst>
                <a:ext uri="{FF2B5EF4-FFF2-40B4-BE49-F238E27FC236}">
                  <a16:creationId xmlns:a16="http://schemas.microsoft.com/office/drawing/2014/main" id="{6C238D22-F658-4F70-A676-0329D5AA8421}"/>
                </a:ext>
              </a:extLst>
            </p:cNvPr>
            <p:cNvSpPr txBox="1"/>
            <p:nvPr/>
          </p:nvSpPr>
          <p:spPr>
            <a:xfrm>
              <a:off x="9347821" y="2144439"/>
              <a:ext cx="1746370" cy="369332"/>
            </a:xfrm>
            <a:prstGeom prst="rect">
              <a:avLst/>
            </a:prstGeom>
            <a:noFill/>
          </p:spPr>
          <p:txBody>
            <a:bodyPr wrap="square">
              <a:spAutoFit/>
            </a:bodyPr>
            <a:lstStyle/>
            <a:p>
              <a:r>
                <a:rPr lang="en-US" altLang="ja-JP" b="1" dirty="0">
                  <a:solidFill>
                    <a:schemeClr val="bg1"/>
                  </a:solidFill>
                </a:rPr>
                <a:t>1to1</a:t>
              </a:r>
              <a:r>
                <a:rPr lang="ja-JP" altLang="en-US" b="1" dirty="0">
                  <a:solidFill>
                    <a:schemeClr val="bg1"/>
                  </a:solidFill>
                </a:rPr>
                <a:t>アプローチ</a:t>
              </a:r>
            </a:p>
          </p:txBody>
        </p:sp>
        <p:grpSp>
          <p:nvGrpSpPr>
            <p:cNvPr id="4" name="グループ化 3">
              <a:extLst>
                <a:ext uri="{FF2B5EF4-FFF2-40B4-BE49-F238E27FC236}">
                  <a16:creationId xmlns:a16="http://schemas.microsoft.com/office/drawing/2014/main" id="{24B35717-F894-4C98-BE8B-D00F9726CD9D}"/>
                </a:ext>
              </a:extLst>
            </p:cNvPr>
            <p:cNvGrpSpPr/>
            <p:nvPr/>
          </p:nvGrpSpPr>
          <p:grpSpPr>
            <a:xfrm>
              <a:off x="9530457" y="2759564"/>
              <a:ext cx="1394894" cy="2855956"/>
              <a:chOff x="9212405" y="2577435"/>
              <a:chExt cx="1125844" cy="2405005"/>
            </a:xfrm>
          </p:grpSpPr>
          <p:sp>
            <p:nvSpPr>
              <p:cNvPr id="62" name="四角形: 角を丸くする 61">
                <a:extLst>
                  <a:ext uri="{FF2B5EF4-FFF2-40B4-BE49-F238E27FC236}">
                    <a16:creationId xmlns:a16="http://schemas.microsoft.com/office/drawing/2014/main" id="{C60DECD4-0C27-4096-A1A5-1CC3ACD17306}"/>
                  </a:ext>
                </a:extLst>
              </p:cNvPr>
              <p:cNvSpPr/>
              <p:nvPr/>
            </p:nvSpPr>
            <p:spPr>
              <a:xfrm>
                <a:off x="9223414" y="2577435"/>
                <a:ext cx="1114835" cy="329296"/>
              </a:xfrm>
              <a:prstGeom prst="roundRect">
                <a:avLst/>
              </a:pr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広告</a:t>
                </a:r>
              </a:p>
            </p:txBody>
          </p:sp>
          <p:sp>
            <p:nvSpPr>
              <p:cNvPr id="63" name="四角形: 角を丸くする 62">
                <a:extLst>
                  <a:ext uri="{FF2B5EF4-FFF2-40B4-BE49-F238E27FC236}">
                    <a16:creationId xmlns:a16="http://schemas.microsoft.com/office/drawing/2014/main" id="{1DA18AC4-E571-4832-833F-286E386C2EBB}"/>
                  </a:ext>
                </a:extLst>
              </p:cNvPr>
              <p:cNvSpPr/>
              <p:nvPr/>
            </p:nvSpPr>
            <p:spPr>
              <a:xfrm>
                <a:off x="9223414" y="3099789"/>
                <a:ext cx="1114835" cy="329296"/>
              </a:xfrm>
              <a:prstGeom prst="roundRect">
                <a:avLst/>
              </a:pr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メール</a:t>
                </a:r>
              </a:p>
            </p:txBody>
          </p:sp>
          <p:sp>
            <p:nvSpPr>
              <p:cNvPr id="64" name="四角形: 角を丸くする 63">
                <a:extLst>
                  <a:ext uri="{FF2B5EF4-FFF2-40B4-BE49-F238E27FC236}">
                    <a16:creationId xmlns:a16="http://schemas.microsoft.com/office/drawing/2014/main" id="{A0704391-AE56-4076-9638-5B1B3B5BA3FD}"/>
                  </a:ext>
                </a:extLst>
              </p:cNvPr>
              <p:cNvSpPr/>
              <p:nvPr/>
            </p:nvSpPr>
            <p:spPr>
              <a:xfrm>
                <a:off x="9223414" y="3610786"/>
                <a:ext cx="1114835" cy="329296"/>
              </a:xfrm>
              <a:prstGeom prst="roundRect">
                <a:avLst/>
              </a:pr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コール</a:t>
                </a:r>
              </a:p>
            </p:txBody>
          </p:sp>
          <p:sp>
            <p:nvSpPr>
              <p:cNvPr id="65" name="四角形: 角を丸くする 64">
                <a:extLst>
                  <a:ext uri="{FF2B5EF4-FFF2-40B4-BE49-F238E27FC236}">
                    <a16:creationId xmlns:a16="http://schemas.microsoft.com/office/drawing/2014/main" id="{DB69419D-211B-4BCC-85DC-03A33630629E}"/>
                  </a:ext>
                </a:extLst>
              </p:cNvPr>
              <p:cNvSpPr/>
              <p:nvPr/>
            </p:nvSpPr>
            <p:spPr>
              <a:xfrm>
                <a:off x="9212405" y="4146865"/>
                <a:ext cx="1114835" cy="329296"/>
              </a:xfrm>
              <a:prstGeom prst="roundRect">
                <a:avLst/>
              </a:pr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t>DM</a:t>
                </a:r>
                <a:endParaRPr kumimoji="1" lang="ja-JP" altLang="en-US" sz="1400" dirty="0"/>
              </a:p>
            </p:txBody>
          </p:sp>
          <p:sp>
            <p:nvSpPr>
              <p:cNvPr id="66" name="四角形: 角を丸くする 65">
                <a:extLst>
                  <a:ext uri="{FF2B5EF4-FFF2-40B4-BE49-F238E27FC236}">
                    <a16:creationId xmlns:a16="http://schemas.microsoft.com/office/drawing/2014/main" id="{E3E242E9-1948-49BF-9809-850465BA217F}"/>
                  </a:ext>
                </a:extLst>
              </p:cNvPr>
              <p:cNvSpPr/>
              <p:nvPr/>
            </p:nvSpPr>
            <p:spPr>
              <a:xfrm>
                <a:off x="9212405" y="4653144"/>
                <a:ext cx="1114835" cy="32929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t>LPO</a:t>
                </a:r>
                <a:endParaRPr kumimoji="1" lang="ja-JP" altLang="en-US" sz="1400" dirty="0"/>
              </a:p>
            </p:txBody>
          </p:sp>
        </p:grpSp>
        <p:sp>
          <p:nvSpPr>
            <p:cNvPr id="51" name="テキスト ボックス 50">
              <a:extLst>
                <a:ext uri="{FF2B5EF4-FFF2-40B4-BE49-F238E27FC236}">
                  <a16:creationId xmlns:a16="http://schemas.microsoft.com/office/drawing/2014/main" id="{E79F2128-76C7-4107-9A2E-92B3F0828E17}"/>
                </a:ext>
              </a:extLst>
            </p:cNvPr>
            <p:cNvSpPr txBox="1"/>
            <p:nvPr/>
          </p:nvSpPr>
          <p:spPr>
            <a:xfrm>
              <a:off x="1060292" y="2122702"/>
              <a:ext cx="3733855" cy="369332"/>
            </a:xfrm>
            <a:prstGeom prst="rect">
              <a:avLst/>
            </a:prstGeom>
            <a:noFill/>
          </p:spPr>
          <p:txBody>
            <a:bodyPr wrap="square">
              <a:spAutoFit/>
            </a:bodyPr>
            <a:lstStyle/>
            <a:p>
              <a:r>
                <a:rPr lang="ja-JP" altLang="en-US" b="1" dirty="0">
                  <a:solidFill>
                    <a:schemeClr val="bg1"/>
                  </a:solidFill>
                </a:rPr>
                <a:t>データ統合</a:t>
              </a:r>
            </a:p>
          </p:txBody>
        </p:sp>
        <p:sp>
          <p:nvSpPr>
            <p:cNvPr id="75" name="楕円 74">
              <a:extLst>
                <a:ext uri="{FF2B5EF4-FFF2-40B4-BE49-F238E27FC236}">
                  <a16:creationId xmlns:a16="http://schemas.microsoft.com/office/drawing/2014/main" id="{0AD0BBFF-E29D-4314-A88D-1D0D847B08E3}"/>
                </a:ext>
              </a:extLst>
            </p:cNvPr>
            <p:cNvSpPr/>
            <p:nvPr/>
          </p:nvSpPr>
          <p:spPr>
            <a:xfrm>
              <a:off x="982038" y="2399699"/>
              <a:ext cx="2858396" cy="2352411"/>
            </a:xfrm>
            <a:prstGeom prst="ellipse">
              <a:avLst/>
            </a:prstGeom>
            <a:solidFill>
              <a:srgbClr val="FFFF97">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0" name="楕円 9">
              <a:extLst>
                <a:ext uri="{FF2B5EF4-FFF2-40B4-BE49-F238E27FC236}">
                  <a16:creationId xmlns:a16="http://schemas.microsoft.com/office/drawing/2014/main" id="{BA34E61B-BF18-4C54-AEDE-EBFFBD5C5FC7}"/>
                </a:ext>
              </a:extLst>
            </p:cNvPr>
            <p:cNvSpPr/>
            <p:nvPr/>
          </p:nvSpPr>
          <p:spPr>
            <a:xfrm>
              <a:off x="3459364" y="2822418"/>
              <a:ext cx="1016942" cy="976957"/>
            </a:xfrm>
            <a:prstGeom prst="ellipse">
              <a:avLst/>
            </a:prstGeom>
            <a:solidFill>
              <a:schemeClr val="accent1">
                <a:lumMod val="40000"/>
                <a:lumOff val="60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1" name="楕円 10">
              <a:extLst>
                <a:ext uri="{FF2B5EF4-FFF2-40B4-BE49-F238E27FC236}">
                  <a16:creationId xmlns:a16="http://schemas.microsoft.com/office/drawing/2014/main" id="{7BEAE3AE-2312-4408-9101-44FD0EDB696F}"/>
                </a:ext>
              </a:extLst>
            </p:cNvPr>
            <p:cNvSpPr/>
            <p:nvPr/>
          </p:nvSpPr>
          <p:spPr>
            <a:xfrm>
              <a:off x="2882181" y="2498933"/>
              <a:ext cx="1016942" cy="976957"/>
            </a:xfrm>
            <a:prstGeom prst="ellipse">
              <a:avLst/>
            </a:pr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3" name="正方形/長方形 12">
              <a:extLst>
                <a:ext uri="{FF2B5EF4-FFF2-40B4-BE49-F238E27FC236}">
                  <a16:creationId xmlns:a16="http://schemas.microsoft.com/office/drawing/2014/main" id="{E7659D5F-4662-42C1-BAB8-2F49D074ED24}"/>
                </a:ext>
              </a:extLst>
            </p:cNvPr>
            <p:cNvSpPr/>
            <p:nvPr/>
          </p:nvSpPr>
          <p:spPr>
            <a:xfrm>
              <a:off x="3068545" y="2883700"/>
              <a:ext cx="596498" cy="2541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取引データ</a:t>
              </a:r>
            </a:p>
          </p:txBody>
        </p:sp>
        <p:sp>
          <p:nvSpPr>
            <p:cNvPr id="14" name="正方形/長方形 13">
              <a:extLst>
                <a:ext uri="{FF2B5EF4-FFF2-40B4-BE49-F238E27FC236}">
                  <a16:creationId xmlns:a16="http://schemas.microsoft.com/office/drawing/2014/main" id="{346DCAB6-8E93-43A6-9212-2190FE40050A}"/>
                </a:ext>
              </a:extLst>
            </p:cNvPr>
            <p:cNvSpPr/>
            <p:nvPr/>
          </p:nvSpPr>
          <p:spPr>
            <a:xfrm>
              <a:off x="3721067" y="3183822"/>
              <a:ext cx="529085" cy="2541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リード情報</a:t>
              </a:r>
            </a:p>
          </p:txBody>
        </p:sp>
        <p:pic>
          <p:nvPicPr>
            <p:cNvPr id="9" name="図 8" descr="ロゴ&#10;&#10;中程度の精度で自動的に生成された説明">
              <a:extLst>
                <a:ext uri="{FF2B5EF4-FFF2-40B4-BE49-F238E27FC236}">
                  <a16:creationId xmlns:a16="http://schemas.microsoft.com/office/drawing/2014/main" id="{71F7DCED-D701-46CC-AEE8-022B95424E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2796" y="5409550"/>
              <a:ext cx="824548" cy="389416"/>
            </a:xfrm>
            <a:prstGeom prst="rect">
              <a:avLst/>
            </a:prstGeom>
          </p:spPr>
        </p:pic>
        <p:sp>
          <p:nvSpPr>
            <p:cNvPr id="56" name="テキスト ボックス 55">
              <a:extLst>
                <a:ext uri="{FF2B5EF4-FFF2-40B4-BE49-F238E27FC236}">
                  <a16:creationId xmlns:a16="http://schemas.microsoft.com/office/drawing/2014/main" id="{AA246F63-9265-40E3-9DE3-615E8B9DA832}"/>
                </a:ext>
              </a:extLst>
            </p:cNvPr>
            <p:cNvSpPr txBox="1"/>
            <p:nvPr/>
          </p:nvSpPr>
          <p:spPr>
            <a:xfrm>
              <a:off x="905654" y="5130076"/>
              <a:ext cx="1547207" cy="738664"/>
            </a:xfrm>
            <a:prstGeom prst="rect">
              <a:avLst/>
            </a:prstGeom>
            <a:noFill/>
          </p:spPr>
          <p:txBody>
            <a:bodyPr wrap="square">
              <a:spAutoFit/>
            </a:bodyPr>
            <a:lstStyle/>
            <a:p>
              <a:pPr algn="ctr"/>
              <a:r>
                <a:rPr lang="ja-JP" altLang="en-US" sz="1400" b="1" dirty="0">
                  <a:solidFill>
                    <a:schemeClr val="bg1"/>
                  </a:solidFill>
                </a:rPr>
                <a:t>新規ターゲット</a:t>
              </a:r>
              <a:endParaRPr lang="en-US" altLang="ja-JP" sz="1400" b="1" dirty="0">
                <a:solidFill>
                  <a:schemeClr val="bg1"/>
                </a:solidFill>
              </a:endParaRPr>
            </a:p>
            <a:p>
              <a:pPr algn="ctr"/>
              <a:r>
                <a:rPr lang="ja-JP" altLang="en-US" sz="1400" b="1" dirty="0">
                  <a:solidFill>
                    <a:schemeClr val="bg1"/>
                  </a:solidFill>
                </a:rPr>
                <a:t>（ホワイトスペース）</a:t>
              </a:r>
              <a:endParaRPr lang="ja-JP" altLang="en-US" sz="1400" dirty="0"/>
            </a:p>
          </p:txBody>
        </p:sp>
        <p:cxnSp>
          <p:nvCxnSpPr>
            <p:cNvPr id="58" name="直線矢印コネクタ 57">
              <a:extLst>
                <a:ext uri="{FF2B5EF4-FFF2-40B4-BE49-F238E27FC236}">
                  <a16:creationId xmlns:a16="http://schemas.microsoft.com/office/drawing/2014/main" id="{69BCE67D-2BC0-476D-9268-49852720F42D}"/>
                </a:ext>
              </a:extLst>
            </p:cNvPr>
            <p:cNvCxnSpPr>
              <a:cxnSpLocks/>
            </p:cNvCxnSpPr>
            <p:nvPr/>
          </p:nvCxnSpPr>
          <p:spPr>
            <a:xfrm flipV="1">
              <a:off x="2113492" y="4892679"/>
              <a:ext cx="483287" cy="251251"/>
            </a:xfrm>
            <a:prstGeom prst="straightConnector1">
              <a:avLst/>
            </a:prstGeom>
            <a:ln w="6985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9" name="テキスト ボックス 78">
              <a:extLst>
                <a:ext uri="{FF2B5EF4-FFF2-40B4-BE49-F238E27FC236}">
                  <a16:creationId xmlns:a16="http://schemas.microsoft.com/office/drawing/2014/main" id="{419DCB65-B0B8-4F3D-A946-5947CBB180F9}"/>
                </a:ext>
              </a:extLst>
            </p:cNvPr>
            <p:cNvSpPr txBox="1"/>
            <p:nvPr/>
          </p:nvSpPr>
          <p:spPr>
            <a:xfrm>
              <a:off x="1159617" y="3398479"/>
              <a:ext cx="1907751" cy="307777"/>
            </a:xfrm>
            <a:prstGeom prst="rect">
              <a:avLst/>
            </a:prstGeom>
            <a:noFill/>
          </p:spPr>
          <p:txBody>
            <a:bodyPr wrap="square">
              <a:spAutoFit/>
            </a:bodyPr>
            <a:lstStyle/>
            <a:p>
              <a:r>
                <a:rPr lang="en-US" altLang="ja-JP" sz="1400" dirty="0">
                  <a:solidFill>
                    <a:schemeClr val="accent1"/>
                  </a:solidFill>
                </a:rPr>
                <a:t>Web</a:t>
              </a:r>
              <a:r>
                <a:rPr lang="ja-JP" altLang="en-US" sz="1400" dirty="0">
                  <a:solidFill>
                    <a:schemeClr val="accent1"/>
                  </a:solidFill>
                </a:rPr>
                <a:t>行動履歴</a:t>
              </a:r>
            </a:p>
          </p:txBody>
        </p:sp>
        <p:pic>
          <p:nvPicPr>
            <p:cNvPr id="38" name="図 37" descr="ロゴ&#10;&#10;中程度の精度で自動的に生成された説明">
              <a:extLst>
                <a:ext uri="{FF2B5EF4-FFF2-40B4-BE49-F238E27FC236}">
                  <a16:creationId xmlns:a16="http://schemas.microsoft.com/office/drawing/2014/main" id="{39F72E44-AD16-4C1F-AF80-7E82E81FA1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5140" y="5427674"/>
              <a:ext cx="824548" cy="389416"/>
            </a:xfrm>
            <a:prstGeom prst="rect">
              <a:avLst/>
            </a:prstGeom>
          </p:spPr>
        </p:pic>
      </p:grpSp>
      <p:grpSp>
        <p:nvGrpSpPr>
          <p:cNvPr id="40" name="グループ化 39">
            <a:extLst>
              <a:ext uri="{FF2B5EF4-FFF2-40B4-BE49-F238E27FC236}">
                <a16:creationId xmlns:a16="http://schemas.microsoft.com/office/drawing/2014/main" id="{92B7724C-4A58-4310-B68A-55D86C8DDC80}"/>
              </a:ext>
            </a:extLst>
          </p:cNvPr>
          <p:cNvGrpSpPr/>
          <p:nvPr/>
        </p:nvGrpSpPr>
        <p:grpSpPr>
          <a:xfrm>
            <a:off x="7212706" y="2597089"/>
            <a:ext cx="1603881" cy="868760"/>
            <a:chOff x="4521550" y="1265094"/>
            <a:chExt cx="8106770" cy="4391122"/>
          </a:xfrm>
        </p:grpSpPr>
        <p:pic>
          <p:nvPicPr>
            <p:cNvPr id="43" name="グラフィックス 42">
              <a:extLst>
                <a:ext uri="{FF2B5EF4-FFF2-40B4-BE49-F238E27FC236}">
                  <a16:creationId xmlns:a16="http://schemas.microsoft.com/office/drawing/2014/main" id="{64CD2128-7952-4F7C-9C32-6862FFD90D4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21550" y="1265094"/>
              <a:ext cx="8106770" cy="4391122"/>
            </a:xfrm>
            <a:prstGeom prst="rect">
              <a:avLst/>
            </a:prstGeom>
          </p:spPr>
        </p:pic>
        <p:pic>
          <p:nvPicPr>
            <p:cNvPr id="44" name="図 43">
              <a:extLst>
                <a:ext uri="{FF2B5EF4-FFF2-40B4-BE49-F238E27FC236}">
                  <a16:creationId xmlns:a16="http://schemas.microsoft.com/office/drawing/2014/main" id="{DE8949FE-1898-40CF-9135-22177049DA54}"/>
                </a:ext>
              </a:extLst>
            </p:cNvPr>
            <p:cNvPicPr>
              <a:picLocks noChangeAspect="1"/>
            </p:cNvPicPr>
            <p:nvPr/>
          </p:nvPicPr>
          <p:blipFill rotWithShape="1">
            <a:blip r:embed="rId7"/>
            <a:srcRect l="22146"/>
            <a:stretch/>
          </p:blipFill>
          <p:spPr>
            <a:xfrm>
              <a:off x="5431958" y="1455090"/>
              <a:ext cx="6275239" cy="3820077"/>
            </a:xfrm>
            <a:prstGeom prst="rect">
              <a:avLst/>
            </a:prstGeom>
            <a:ln>
              <a:solidFill>
                <a:schemeClr val="tx1">
                  <a:lumMod val="50000"/>
                  <a:lumOff val="50000"/>
                </a:schemeClr>
              </a:solidFill>
            </a:ln>
          </p:spPr>
        </p:pic>
      </p:grpSp>
    </p:spTree>
    <p:extLst>
      <p:ext uri="{BB962C8B-B14F-4D97-AF65-F5344CB8AC3E}">
        <p14:creationId xmlns:p14="http://schemas.microsoft.com/office/powerpoint/2010/main" val="3178056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6">
            <a:extLst>
              <a:ext uri="{FF2B5EF4-FFF2-40B4-BE49-F238E27FC236}">
                <a16:creationId xmlns:a16="http://schemas.microsoft.com/office/drawing/2014/main" id="{21AD83DF-55A8-4745-AB76-5D1EC6FAE5DF}"/>
              </a:ext>
            </a:extLst>
          </p:cNvPr>
          <p:cNvSpPr>
            <a:spLocks noGrp="1"/>
          </p:cNvSpPr>
          <p:nvPr>
            <p:ph type="title"/>
          </p:nvPr>
        </p:nvSpPr>
        <p:spPr/>
        <p:txBody>
          <a:bodyPr/>
          <a:lstStyle/>
          <a:p>
            <a:pPr lvl="1" algn="ctr"/>
            <a:r>
              <a:rPr lang="ja-JP" altLang="en-US" b="1" dirty="0">
                <a:latin typeface="メイリオ" panose="020B0604030504040204" pitchFamily="50" charset="-128"/>
                <a:ea typeface="メイリオ" panose="020B0604030504040204" pitchFamily="50" charset="-128"/>
                <a:cs typeface="Segoe UI" panose="020B0502040204020203" pitchFamily="34" charset="0"/>
              </a:rPr>
              <a:t>法人見込み度</a:t>
            </a:r>
            <a:r>
              <a:rPr lang="en-US" altLang="ja-JP" b="1" dirty="0">
                <a:latin typeface="メイリオ" panose="020B0604030504040204" pitchFamily="50" charset="-128"/>
                <a:ea typeface="メイリオ" panose="020B0604030504040204" pitchFamily="50" charset="-128"/>
                <a:cs typeface="Segoe UI" panose="020B0502040204020203" pitchFamily="34" charset="0"/>
              </a:rPr>
              <a:t>AI</a:t>
            </a:r>
            <a:r>
              <a:rPr lang="ja-JP" altLang="en-US" b="1" dirty="0">
                <a:latin typeface="メイリオ" panose="020B0604030504040204" pitchFamily="50" charset="-128"/>
                <a:ea typeface="メイリオ" panose="020B0604030504040204" pitchFamily="50" charset="-128"/>
                <a:cs typeface="Segoe UI" panose="020B0502040204020203" pitchFamily="34" charset="0"/>
              </a:rPr>
              <a:t>スコアリングエンジン</a:t>
            </a:r>
            <a:br>
              <a:rPr lang="en-US" altLang="ja-JP" b="1" dirty="0">
                <a:latin typeface="メイリオ" panose="020B0604030504040204" pitchFamily="50" charset="-128"/>
                <a:ea typeface="メイリオ" panose="020B0604030504040204" pitchFamily="50" charset="-128"/>
                <a:cs typeface="Segoe UI" panose="020B0502040204020203" pitchFamily="34" charset="0"/>
              </a:rPr>
            </a:br>
            <a:r>
              <a:rPr lang="en-US" altLang="ja-JP" sz="3400" b="1" dirty="0">
                <a:latin typeface="メイリオ" panose="020B0604030504040204" pitchFamily="50" charset="-128"/>
                <a:ea typeface="メイリオ" panose="020B0604030504040204" pitchFamily="50" charset="-128"/>
                <a:cs typeface="Segoe UI" panose="020B0502040204020203" pitchFamily="34" charset="0"/>
              </a:rPr>
              <a:t>Rating2.0</a:t>
            </a:r>
            <a:endParaRPr lang="ja-JP" altLang="en-US" sz="3400" dirty="0"/>
          </a:p>
        </p:txBody>
      </p:sp>
      <p:sp>
        <p:nvSpPr>
          <p:cNvPr id="5" name="テキスト プレースホルダー 4">
            <a:extLst>
              <a:ext uri="{FF2B5EF4-FFF2-40B4-BE49-F238E27FC236}">
                <a16:creationId xmlns:a16="http://schemas.microsoft.com/office/drawing/2014/main" id="{329D63AC-6899-46CC-AC99-15BBD33F384A}"/>
              </a:ext>
            </a:extLst>
          </p:cNvPr>
          <p:cNvSpPr>
            <a:spLocks noGrp="1"/>
          </p:cNvSpPr>
          <p:nvPr>
            <p:ph type="body" sz="half" idx="2"/>
          </p:nvPr>
        </p:nvSpPr>
        <p:spPr/>
        <p:txBody>
          <a:bodyPr/>
          <a:lstStyle/>
          <a:p>
            <a:pPr algn="ctr">
              <a:buNone/>
            </a:pPr>
            <a:r>
              <a:rPr lang="ja-JP" altLang="en-US" dirty="0"/>
              <a:t>操作画面</a:t>
            </a:r>
            <a:endParaRPr lang="en-US" altLang="ja-JP" dirty="0"/>
          </a:p>
        </p:txBody>
      </p:sp>
    </p:spTree>
    <p:extLst>
      <p:ext uri="{BB962C8B-B14F-4D97-AF65-F5344CB8AC3E}">
        <p14:creationId xmlns:p14="http://schemas.microsoft.com/office/powerpoint/2010/main" val="1701523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グラフィックス 18">
            <a:extLst>
              <a:ext uri="{FF2B5EF4-FFF2-40B4-BE49-F238E27FC236}">
                <a16:creationId xmlns:a16="http://schemas.microsoft.com/office/drawing/2014/main" id="{1D182598-66D1-46C6-AF6E-D8A8F9BF8A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47164" y="1883478"/>
            <a:ext cx="8106770" cy="4391122"/>
          </a:xfrm>
          <a:prstGeom prst="rect">
            <a:avLst/>
          </a:prstGeom>
        </p:spPr>
      </p:pic>
      <p:pic>
        <p:nvPicPr>
          <p:cNvPr id="20" name="図 19">
            <a:extLst>
              <a:ext uri="{FF2B5EF4-FFF2-40B4-BE49-F238E27FC236}">
                <a16:creationId xmlns:a16="http://schemas.microsoft.com/office/drawing/2014/main" id="{A6E17EDC-0ADD-4182-9249-AF85F371953B}"/>
              </a:ext>
            </a:extLst>
          </p:cNvPr>
          <p:cNvPicPr>
            <a:picLocks noChangeAspect="1"/>
          </p:cNvPicPr>
          <p:nvPr/>
        </p:nvPicPr>
        <p:blipFill rotWithShape="1">
          <a:blip r:embed="rId4"/>
          <a:srcRect l="22146"/>
          <a:stretch/>
        </p:blipFill>
        <p:spPr>
          <a:xfrm>
            <a:off x="2864832" y="2073477"/>
            <a:ext cx="6462336" cy="3820075"/>
          </a:xfrm>
          <a:prstGeom prst="rect">
            <a:avLst/>
          </a:prstGeom>
          <a:ln>
            <a:solidFill>
              <a:schemeClr val="tx1">
                <a:lumMod val="50000"/>
                <a:lumOff val="50000"/>
              </a:schemeClr>
            </a:solidFill>
          </a:ln>
        </p:spPr>
      </p:pic>
      <p:sp>
        <p:nvSpPr>
          <p:cNvPr id="2" name="タイトル 1">
            <a:extLst>
              <a:ext uri="{FF2B5EF4-FFF2-40B4-BE49-F238E27FC236}">
                <a16:creationId xmlns:a16="http://schemas.microsoft.com/office/drawing/2014/main" id="{DE21DD10-9033-4B70-9110-2E1EA8635E74}"/>
              </a:ext>
            </a:extLst>
          </p:cNvPr>
          <p:cNvSpPr>
            <a:spLocks noGrp="1"/>
          </p:cNvSpPr>
          <p:nvPr>
            <p:ph type="title"/>
          </p:nvPr>
        </p:nvSpPr>
        <p:spPr/>
        <p:txBody>
          <a:bodyPr/>
          <a:lstStyle/>
          <a:p>
            <a:r>
              <a:rPr lang="ja-JP" altLang="en-US" dirty="0"/>
              <a:t>操作画面｜スコア結果と、その理由を明示</a:t>
            </a:r>
            <a:endParaRPr kumimoji="1" lang="ja-JP" altLang="en-US" dirty="0"/>
          </a:p>
        </p:txBody>
      </p:sp>
      <p:sp>
        <p:nvSpPr>
          <p:cNvPr id="3" name="テキスト プレースホルダー 2">
            <a:extLst>
              <a:ext uri="{FF2B5EF4-FFF2-40B4-BE49-F238E27FC236}">
                <a16:creationId xmlns:a16="http://schemas.microsoft.com/office/drawing/2014/main" id="{65BF4F74-11A7-4888-BC17-931D559DB539}"/>
              </a:ext>
            </a:extLst>
          </p:cNvPr>
          <p:cNvSpPr>
            <a:spLocks noGrp="1"/>
          </p:cNvSpPr>
          <p:nvPr>
            <p:ph type="body" sz="half" idx="2"/>
          </p:nvPr>
        </p:nvSpPr>
        <p:spPr/>
        <p:txBody>
          <a:bodyPr/>
          <a:lstStyle/>
          <a:p>
            <a:r>
              <a:rPr kumimoji="1" lang="ja-JP" altLang="en-US" dirty="0"/>
              <a:t>対象企業がなぜそのスコアになったのか理由が分かります。</a:t>
            </a:r>
            <a:endParaRPr kumimoji="1" lang="en-US" altLang="ja-JP" dirty="0"/>
          </a:p>
          <a:p>
            <a:r>
              <a:rPr lang="ja-JP" altLang="en-US" dirty="0"/>
              <a:t>データソースごとにスコアに寄与している傾向</a:t>
            </a:r>
            <a:r>
              <a:rPr lang="en-US" altLang="ja-JP" dirty="0"/>
              <a:t>(</a:t>
            </a:r>
            <a:r>
              <a:rPr lang="ja-JP" altLang="en-US" dirty="0"/>
              <a:t>特徴量</a:t>
            </a:r>
            <a:r>
              <a:rPr lang="en-US" altLang="ja-JP" dirty="0"/>
              <a:t>)</a:t>
            </a:r>
            <a:r>
              <a:rPr lang="ja-JP" altLang="en-US" dirty="0"/>
              <a:t>を棒グラフで表現しています。</a:t>
            </a:r>
            <a:endParaRPr kumimoji="1" lang="en-US" altLang="ja-JP" dirty="0"/>
          </a:p>
        </p:txBody>
      </p:sp>
      <p:sp>
        <p:nvSpPr>
          <p:cNvPr id="4" name="スライド番号プレースホルダー 3">
            <a:extLst>
              <a:ext uri="{FF2B5EF4-FFF2-40B4-BE49-F238E27FC236}">
                <a16:creationId xmlns:a16="http://schemas.microsoft.com/office/drawing/2014/main" id="{71EF9A87-05CF-4CA6-88DC-7611FDB74BD7}"/>
              </a:ext>
            </a:extLst>
          </p:cNvPr>
          <p:cNvSpPr>
            <a:spLocks noGrp="1"/>
          </p:cNvSpPr>
          <p:nvPr>
            <p:ph type="sldNum" sz="quarter" idx="12"/>
          </p:nvPr>
        </p:nvSpPr>
        <p:spPr>
          <a:xfrm>
            <a:off x="5456139" y="6550905"/>
            <a:ext cx="1279723" cy="182129"/>
          </a:xfrm>
          <a:prstGeom prst="rect">
            <a:avLst/>
          </a:prstGeom>
        </p:spPr>
        <p:txBody>
          <a:bodyPr/>
          <a:lstStyle>
            <a:defPPr>
              <a:defRPr lang="ja-JP"/>
            </a:defPPr>
            <a:lvl1pPr marL="0" algn="ctr" defTabSz="914400" rtl="0" eaLnBrk="1" latinLnBrk="0" hangingPunct="1">
              <a:defRPr kumimoji="1" sz="800" kern="1200">
                <a:solidFill>
                  <a:schemeClr val="bg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977C00B9-AD1A-48EE-9442-CB09CA9B7C31}" type="slidenum">
              <a:rPr lang="ja-JP" altLang="en-US" smtClean="0">
                <a:solidFill>
                  <a:schemeClr val="tx1"/>
                </a:solidFill>
              </a:rPr>
              <a:pPr algn="ctr"/>
              <a:t>7</a:t>
            </a:fld>
            <a:endParaRPr lang="ja-JP" altLang="en-US" dirty="0">
              <a:solidFill>
                <a:schemeClr val="tx1"/>
              </a:solidFill>
            </a:endParaRPr>
          </a:p>
        </p:txBody>
      </p:sp>
      <p:pic>
        <p:nvPicPr>
          <p:cNvPr id="10" name="図 9">
            <a:extLst>
              <a:ext uri="{FF2B5EF4-FFF2-40B4-BE49-F238E27FC236}">
                <a16:creationId xmlns:a16="http://schemas.microsoft.com/office/drawing/2014/main" id="{CFACC81C-8D4B-4EBE-AABC-D53F28B6109B}"/>
              </a:ext>
            </a:extLst>
          </p:cNvPr>
          <p:cNvPicPr>
            <a:picLocks noChangeAspect="1"/>
          </p:cNvPicPr>
          <p:nvPr/>
        </p:nvPicPr>
        <p:blipFill>
          <a:blip r:embed="rId5"/>
          <a:stretch>
            <a:fillRect/>
          </a:stretch>
        </p:blipFill>
        <p:spPr>
          <a:xfrm>
            <a:off x="5788787" y="2190108"/>
            <a:ext cx="3452490" cy="3412288"/>
          </a:xfrm>
          <a:prstGeom prst="rect">
            <a:avLst/>
          </a:prstGeom>
        </p:spPr>
      </p:pic>
      <p:sp>
        <p:nvSpPr>
          <p:cNvPr id="11" name="正方形/長方形 10">
            <a:extLst>
              <a:ext uri="{FF2B5EF4-FFF2-40B4-BE49-F238E27FC236}">
                <a16:creationId xmlns:a16="http://schemas.microsoft.com/office/drawing/2014/main" id="{BB83B959-B1C2-4232-9C82-6AD69D7389A3}"/>
              </a:ext>
            </a:extLst>
          </p:cNvPr>
          <p:cNvSpPr/>
          <p:nvPr/>
        </p:nvSpPr>
        <p:spPr>
          <a:xfrm>
            <a:off x="5853337" y="2555583"/>
            <a:ext cx="668876" cy="141995"/>
          </a:xfrm>
          <a:prstGeom prst="rect">
            <a:avLst/>
          </a:prstGeom>
          <a:solidFill>
            <a:srgbClr val="357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44A150D5-226E-41D1-97BE-B9235F22A8CD}"/>
              </a:ext>
            </a:extLst>
          </p:cNvPr>
          <p:cNvSpPr/>
          <p:nvPr/>
        </p:nvSpPr>
        <p:spPr>
          <a:xfrm>
            <a:off x="6579315" y="4204332"/>
            <a:ext cx="2467211" cy="735765"/>
          </a:xfrm>
          <a:prstGeom prst="rect">
            <a:avLst/>
          </a:prstGeom>
          <a:solidFill>
            <a:schemeClr val="bg1"/>
          </a:solid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3F19EEAA-A17D-4223-B6DD-5F4A6ABE1D73}"/>
              </a:ext>
            </a:extLst>
          </p:cNvPr>
          <p:cNvSpPr txBox="1"/>
          <p:nvPr/>
        </p:nvSpPr>
        <p:spPr>
          <a:xfrm>
            <a:off x="5763620" y="2534247"/>
            <a:ext cx="848309" cy="184666"/>
          </a:xfrm>
          <a:prstGeom prst="rect">
            <a:avLst/>
          </a:prstGeom>
          <a:noFill/>
        </p:spPr>
        <p:txBody>
          <a:bodyPr wrap="none" rtlCol="0">
            <a:spAutoFit/>
          </a:bodyPr>
          <a:lstStyle/>
          <a:p>
            <a:r>
              <a:rPr kumimoji="1" lang="en-US" altLang="ja-JP" sz="600" dirty="0">
                <a:solidFill>
                  <a:schemeClr val="bg1"/>
                </a:solidFill>
              </a:rPr>
              <a:t>[</a:t>
            </a:r>
            <a:r>
              <a:rPr kumimoji="1" lang="ja-JP" altLang="en-US" sz="600" dirty="0">
                <a:solidFill>
                  <a:schemeClr val="bg1"/>
                </a:solidFill>
              </a:rPr>
              <a:t>個別企業名を表示</a:t>
            </a:r>
            <a:r>
              <a:rPr kumimoji="1" lang="en-US" altLang="ja-JP" sz="600" dirty="0">
                <a:solidFill>
                  <a:schemeClr val="bg1"/>
                </a:solidFill>
              </a:rPr>
              <a:t>]</a:t>
            </a:r>
            <a:endParaRPr kumimoji="1" lang="ja-JP" altLang="en-US" sz="600" dirty="0">
              <a:solidFill>
                <a:schemeClr val="bg1"/>
              </a:solidFill>
            </a:endParaRPr>
          </a:p>
        </p:txBody>
      </p:sp>
      <p:sp>
        <p:nvSpPr>
          <p:cNvPr id="14" name="テキスト ボックス 13">
            <a:extLst>
              <a:ext uri="{FF2B5EF4-FFF2-40B4-BE49-F238E27FC236}">
                <a16:creationId xmlns:a16="http://schemas.microsoft.com/office/drawing/2014/main" id="{E7301689-DB71-45FC-92E2-2F0754C23EC0}"/>
              </a:ext>
            </a:extLst>
          </p:cNvPr>
          <p:cNvSpPr txBox="1"/>
          <p:nvPr/>
        </p:nvSpPr>
        <p:spPr>
          <a:xfrm>
            <a:off x="7045723" y="4441409"/>
            <a:ext cx="1534394" cy="261610"/>
          </a:xfrm>
          <a:prstGeom prst="rect">
            <a:avLst/>
          </a:prstGeom>
          <a:noFill/>
        </p:spPr>
        <p:txBody>
          <a:bodyPr wrap="none" rtlCol="0">
            <a:spAutoFit/>
          </a:bodyPr>
          <a:lstStyle/>
          <a:p>
            <a:pPr algn="ctr"/>
            <a:r>
              <a:rPr kumimoji="1" lang="ja-JP" altLang="en-US" sz="1100" dirty="0"/>
              <a:t>企業の公開情報を表示</a:t>
            </a:r>
          </a:p>
        </p:txBody>
      </p:sp>
      <p:sp>
        <p:nvSpPr>
          <p:cNvPr id="15" name="正方形/長方形 14">
            <a:extLst>
              <a:ext uri="{FF2B5EF4-FFF2-40B4-BE49-F238E27FC236}">
                <a16:creationId xmlns:a16="http://schemas.microsoft.com/office/drawing/2014/main" id="{252BC486-A1D3-456D-98B7-6086AB9171C9}"/>
              </a:ext>
            </a:extLst>
          </p:cNvPr>
          <p:cNvSpPr/>
          <p:nvPr/>
        </p:nvSpPr>
        <p:spPr>
          <a:xfrm>
            <a:off x="5788787" y="2376938"/>
            <a:ext cx="3452489" cy="14415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1030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グラフィックス 23">
            <a:extLst>
              <a:ext uri="{FF2B5EF4-FFF2-40B4-BE49-F238E27FC236}">
                <a16:creationId xmlns:a16="http://schemas.microsoft.com/office/drawing/2014/main" id="{8DDC9BA3-E5D7-425D-BC79-C901868FC1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85435" y="1883478"/>
            <a:ext cx="8106770" cy="4391122"/>
          </a:xfrm>
          <a:prstGeom prst="rect">
            <a:avLst/>
          </a:prstGeom>
        </p:spPr>
      </p:pic>
      <p:pic>
        <p:nvPicPr>
          <p:cNvPr id="28" name="図 27">
            <a:extLst>
              <a:ext uri="{FF2B5EF4-FFF2-40B4-BE49-F238E27FC236}">
                <a16:creationId xmlns:a16="http://schemas.microsoft.com/office/drawing/2014/main" id="{83748B0F-632B-43C8-9422-0E6DBCC64FC9}"/>
              </a:ext>
            </a:extLst>
          </p:cNvPr>
          <p:cNvPicPr>
            <a:picLocks noChangeAspect="1"/>
          </p:cNvPicPr>
          <p:nvPr/>
        </p:nvPicPr>
        <p:blipFill rotWithShape="1">
          <a:blip r:embed="rId4"/>
          <a:srcRect l="22146"/>
          <a:stretch/>
        </p:blipFill>
        <p:spPr>
          <a:xfrm>
            <a:off x="3299835" y="2148591"/>
            <a:ext cx="6277970" cy="3711091"/>
          </a:xfrm>
          <a:prstGeom prst="rect">
            <a:avLst/>
          </a:prstGeom>
        </p:spPr>
      </p:pic>
      <p:sp>
        <p:nvSpPr>
          <p:cNvPr id="30" name="正方形/長方形 29">
            <a:extLst>
              <a:ext uri="{FF2B5EF4-FFF2-40B4-BE49-F238E27FC236}">
                <a16:creationId xmlns:a16="http://schemas.microsoft.com/office/drawing/2014/main" id="{81778134-082B-4AF3-9BE7-2FB318205280}"/>
              </a:ext>
            </a:extLst>
          </p:cNvPr>
          <p:cNvSpPr/>
          <p:nvPr/>
        </p:nvSpPr>
        <p:spPr>
          <a:xfrm>
            <a:off x="8974408" y="4592915"/>
            <a:ext cx="488011" cy="3137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DE21DD10-9033-4B70-9110-2E1EA8635E74}"/>
              </a:ext>
            </a:extLst>
          </p:cNvPr>
          <p:cNvSpPr>
            <a:spLocks noGrp="1"/>
          </p:cNvSpPr>
          <p:nvPr>
            <p:ph type="title"/>
          </p:nvPr>
        </p:nvSpPr>
        <p:spPr/>
        <p:txBody>
          <a:bodyPr/>
          <a:lstStyle/>
          <a:p>
            <a:r>
              <a:rPr lang="ja-JP" altLang="en-US" dirty="0"/>
              <a:t>操作画面｜スコア結果のダウンロード</a:t>
            </a:r>
            <a:endParaRPr kumimoji="1" lang="ja-JP" altLang="en-US" dirty="0"/>
          </a:p>
        </p:txBody>
      </p:sp>
      <p:sp>
        <p:nvSpPr>
          <p:cNvPr id="3" name="テキスト プレースホルダー 2">
            <a:extLst>
              <a:ext uri="{FF2B5EF4-FFF2-40B4-BE49-F238E27FC236}">
                <a16:creationId xmlns:a16="http://schemas.microsoft.com/office/drawing/2014/main" id="{65BF4F74-11A7-4888-BC17-931D559DB539}"/>
              </a:ext>
            </a:extLst>
          </p:cNvPr>
          <p:cNvSpPr>
            <a:spLocks noGrp="1"/>
          </p:cNvSpPr>
          <p:nvPr>
            <p:ph type="body" sz="half" idx="2"/>
          </p:nvPr>
        </p:nvSpPr>
        <p:spPr/>
        <p:txBody>
          <a:bodyPr/>
          <a:lstStyle/>
          <a:p>
            <a:r>
              <a:rPr kumimoji="1" lang="ja-JP" altLang="en-US" dirty="0"/>
              <a:t>以下の項目を</a:t>
            </a:r>
            <a:r>
              <a:rPr kumimoji="1" lang="en-US" altLang="ja-JP" dirty="0"/>
              <a:t>CSV</a:t>
            </a:r>
            <a:r>
              <a:rPr kumimoji="1" lang="ja-JP" altLang="en-US" dirty="0"/>
              <a:t>形式でダウンロードすることが可能です。</a:t>
            </a:r>
          </a:p>
        </p:txBody>
      </p:sp>
      <p:sp>
        <p:nvSpPr>
          <p:cNvPr id="23" name="吹き出し: 四角形 22">
            <a:extLst>
              <a:ext uri="{FF2B5EF4-FFF2-40B4-BE49-F238E27FC236}">
                <a16:creationId xmlns:a16="http://schemas.microsoft.com/office/drawing/2014/main" id="{87BB5A3F-4F37-41C0-985F-E4E25F95F38F}"/>
              </a:ext>
            </a:extLst>
          </p:cNvPr>
          <p:cNvSpPr/>
          <p:nvPr/>
        </p:nvSpPr>
        <p:spPr>
          <a:xfrm>
            <a:off x="450375" y="1310185"/>
            <a:ext cx="7506270" cy="5050891"/>
          </a:xfrm>
          <a:prstGeom prst="wedgeRectCallout">
            <a:avLst>
              <a:gd name="adj1" fmla="val 63267"/>
              <a:gd name="adj2" fmla="val 18440"/>
            </a:avLst>
          </a:prstGeom>
          <a:solidFill>
            <a:srgbClr val="357EDC">
              <a:alpha val="9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100" b="1" dirty="0">
              <a:solidFill>
                <a:schemeClr val="bg1"/>
              </a:solidFill>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11FD543A-8387-4AA0-90C7-E1C15BE164FE}"/>
              </a:ext>
            </a:extLst>
          </p:cNvPr>
          <p:cNvSpPr txBox="1"/>
          <p:nvPr/>
        </p:nvSpPr>
        <p:spPr>
          <a:xfrm>
            <a:off x="477671" y="1351129"/>
            <a:ext cx="3575548" cy="5001369"/>
          </a:xfrm>
          <a:prstGeom prst="rect">
            <a:avLst/>
          </a:prstGeom>
          <a:noFill/>
        </p:spPr>
        <p:txBody>
          <a:bodyPr wrap="square">
            <a:spAutoFit/>
          </a:bodyPr>
          <a:lstStyle/>
          <a:p>
            <a:r>
              <a:rPr lang="ja-JP" altLang="en-US" sz="1100" b="1" dirty="0">
                <a:solidFill>
                  <a:schemeClr val="bg1"/>
                </a:solidFill>
                <a:latin typeface="Meiryo UI" panose="020B0604030504040204" pitchFamily="50" charset="-128"/>
                <a:ea typeface="Meiryo UI" panose="020B0604030504040204" pitchFamily="50" charset="-128"/>
              </a:rPr>
              <a:t>No	項目</a:t>
            </a:r>
            <a:endParaRPr lang="en-US" altLang="ja-JP" sz="1100" b="1" dirty="0">
              <a:solidFill>
                <a:schemeClr val="bg1"/>
              </a:solidFill>
              <a:latin typeface="Meiryo UI" panose="020B0604030504040204" pitchFamily="50" charset="-128"/>
              <a:ea typeface="Meiryo UI" panose="020B0604030504040204" pitchFamily="50" charset="-128"/>
            </a:endParaRPr>
          </a:p>
          <a:p>
            <a:r>
              <a:rPr lang="ja-JP" altLang="en-US" sz="1100" b="1" dirty="0">
                <a:solidFill>
                  <a:schemeClr val="bg1"/>
                </a:solidFill>
                <a:latin typeface="Meiryo UI" panose="020B0604030504040204" pitchFamily="50" charset="-128"/>
                <a:ea typeface="Meiryo UI" panose="020B0604030504040204" pitchFamily="50" charset="-128"/>
              </a:rPr>
              <a:t>1	Rating（</a:t>
            </a:r>
            <a:r>
              <a:rPr lang="en-US" altLang="ja-JP" sz="1100" b="1" dirty="0">
                <a:solidFill>
                  <a:schemeClr val="bg1"/>
                </a:solidFill>
                <a:latin typeface="Meiryo UI" panose="020B0604030504040204" pitchFamily="50" charset="-128"/>
                <a:ea typeface="Meiryo UI" panose="020B0604030504040204" pitchFamily="50" charset="-128"/>
              </a:rPr>
              <a:t>0~100</a:t>
            </a:r>
            <a:r>
              <a:rPr lang="ja-JP" altLang="en-US" sz="1100" b="1" dirty="0">
                <a:solidFill>
                  <a:schemeClr val="bg1"/>
                </a:solidFill>
                <a:latin typeface="Meiryo UI" panose="020B0604030504040204" pitchFamily="50" charset="-128"/>
                <a:ea typeface="Meiryo UI" panose="020B0604030504040204" pitchFamily="50" charset="-128"/>
              </a:rPr>
              <a:t>点の</a:t>
            </a:r>
            <a:r>
              <a:rPr lang="en-US" altLang="ja-JP" sz="1100" b="1" dirty="0">
                <a:solidFill>
                  <a:schemeClr val="bg1"/>
                </a:solidFill>
                <a:latin typeface="Meiryo UI" panose="020B0604030504040204" pitchFamily="50" charset="-128"/>
                <a:ea typeface="Meiryo UI" panose="020B0604030504040204" pitchFamily="50" charset="-128"/>
              </a:rPr>
              <a:t>Rating</a:t>
            </a:r>
            <a:r>
              <a:rPr lang="ja-JP" altLang="en-US" sz="1100" b="1" dirty="0">
                <a:solidFill>
                  <a:schemeClr val="bg1"/>
                </a:solidFill>
                <a:latin typeface="Meiryo UI" panose="020B0604030504040204" pitchFamily="50" charset="-128"/>
                <a:ea typeface="Meiryo UI" panose="020B0604030504040204" pitchFamily="50" charset="-128"/>
              </a:rPr>
              <a:t>スコア）</a:t>
            </a:r>
          </a:p>
          <a:p>
            <a:r>
              <a:rPr lang="en-US" altLang="ja-JP" sz="1100" b="1" dirty="0">
                <a:solidFill>
                  <a:schemeClr val="bg1"/>
                </a:solidFill>
                <a:latin typeface="Meiryo UI" panose="020B0604030504040204" pitchFamily="50" charset="-128"/>
                <a:ea typeface="Meiryo UI" panose="020B0604030504040204" pitchFamily="50" charset="-128"/>
              </a:rPr>
              <a:t>2</a:t>
            </a:r>
            <a:r>
              <a:rPr lang="ja-JP" altLang="en-US" sz="1100" b="1" dirty="0">
                <a:solidFill>
                  <a:schemeClr val="bg1"/>
                </a:solidFill>
                <a:latin typeface="Meiryo UI" panose="020B0604030504040204" pitchFamily="50" charset="-128"/>
                <a:ea typeface="Meiryo UI" panose="020B0604030504040204" pitchFamily="50" charset="-128"/>
              </a:rPr>
              <a:t>	正式社名</a:t>
            </a:r>
          </a:p>
          <a:p>
            <a:r>
              <a:rPr lang="en-US" altLang="ja-JP" sz="1100" b="1" dirty="0">
                <a:solidFill>
                  <a:schemeClr val="bg1"/>
                </a:solidFill>
                <a:latin typeface="Meiryo UI" panose="020B0604030504040204" pitchFamily="50" charset="-128"/>
                <a:ea typeface="Meiryo UI" panose="020B0604030504040204" pitchFamily="50" charset="-128"/>
              </a:rPr>
              <a:t>3</a:t>
            </a:r>
            <a:r>
              <a:rPr lang="ja-JP" altLang="en-US" sz="1100" b="1" dirty="0">
                <a:solidFill>
                  <a:schemeClr val="bg1"/>
                </a:solidFill>
                <a:latin typeface="Meiryo UI" panose="020B0604030504040204" pitchFamily="50" charset="-128"/>
                <a:ea typeface="Meiryo UI" panose="020B0604030504040204" pitchFamily="50" charset="-128"/>
              </a:rPr>
              <a:t>	都道府県</a:t>
            </a:r>
          </a:p>
          <a:p>
            <a:r>
              <a:rPr lang="en-US" altLang="ja-JP" sz="1100" b="1" dirty="0">
                <a:solidFill>
                  <a:schemeClr val="bg1"/>
                </a:solidFill>
                <a:latin typeface="Meiryo UI" panose="020B0604030504040204" pitchFamily="50" charset="-128"/>
                <a:ea typeface="Meiryo UI" panose="020B0604030504040204" pitchFamily="50" charset="-128"/>
              </a:rPr>
              <a:t>4</a:t>
            </a:r>
            <a:r>
              <a:rPr lang="ja-JP" altLang="en-US" sz="1100" b="1" dirty="0">
                <a:solidFill>
                  <a:schemeClr val="bg1"/>
                </a:solidFill>
                <a:latin typeface="Meiryo UI" panose="020B0604030504040204" pitchFamily="50" charset="-128"/>
                <a:ea typeface="Meiryo UI" panose="020B0604030504040204" pitchFamily="50" charset="-128"/>
              </a:rPr>
              <a:t>	業種中分類</a:t>
            </a:r>
          </a:p>
          <a:p>
            <a:r>
              <a:rPr lang="en-US" altLang="ja-JP" sz="1100" b="1" dirty="0">
                <a:solidFill>
                  <a:schemeClr val="bg1"/>
                </a:solidFill>
                <a:latin typeface="Meiryo UI" panose="020B0604030504040204" pitchFamily="50" charset="-128"/>
                <a:ea typeface="Meiryo UI" panose="020B0604030504040204" pitchFamily="50" charset="-128"/>
              </a:rPr>
              <a:t>5</a:t>
            </a:r>
            <a:r>
              <a:rPr lang="ja-JP" altLang="en-US" sz="1100" b="1" dirty="0">
                <a:solidFill>
                  <a:schemeClr val="bg1"/>
                </a:solidFill>
                <a:latin typeface="Meiryo UI" panose="020B0604030504040204" pitchFamily="50" charset="-128"/>
                <a:ea typeface="Meiryo UI" panose="020B0604030504040204" pitchFamily="50" charset="-128"/>
              </a:rPr>
              <a:t>	売上高レンジ</a:t>
            </a:r>
            <a:endParaRPr lang="en-US" altLang="ja-JP" sz="1100" b="1" dirty="0">
              <a:solidFill>
                <a:schemeClr val="bg1"/>
              </a:solidFill>
              <a:latin typeface="Meiryo UI" panose="020B0604030504040204" pitchFamily="50" charset="-128"/>
              <a:ea typeface="Meiryo UI" panose="020B0604030504040204" pitchFamily="50" charset="-128"/>
            </a:endParaRPr>
          </a:p>
          <a:p>
            <a:r>
              <a:rPr lang="en-US" altLang="ja-JP" sz="1100" b="1" dirty="0">
                <a:solidFill>
                  <a:schemeClr val="bg1"/>
                </a:solidFill>
                <a:latin typeface="Meiryo UI" panose="020B0604030504040204" pitchFamily="50" charset="-128"/>
                <a:ea typeface="Meiryo UI" panose="020B0604030504040204" pitchFamily="50" charset="-128"/>
              </a:rPr>
              <a:t>6</a:t>
            </a:r>
            <a:r>
              <a:rPr lang="ja-JP" altLang="en-US" sz="1100" b="1" dirty="0">
                <a:solidFill>
                  <a:schemeClr val="bg1"/>
                </a:solidFill>
                <a:latin typeface="Meiryo UI" panose="020B0604030504040204" pitchFamily="50" charset="-128"/>
                <a:ea typeface="Meiryo UI" panose="020B0604030504040204" pitchFamily="50" charset="-128"/>
              </a:rPr>
              <a:t>	電話番号</a:t>
            </a:r>
          </a:p>
          <a:p>
            <a:r>
              <a:rPr lang="en-US" altLang="ja-JP" sz="1100" b="1" dirty="0">
                <a:solidFill>
                  <a:schemeClr val="bg1"/>
                </a:solidFill>
                <a:latin typeface="Meiryo UI" panose="020B0604030504040204" pitchFamily="50" charset="-128"/>
                <a:ea typeface="Meiryo UI" panose="020B0604030504040204" pitchFamily="50" charset="-128"/>
              </a:rPr>
              <a:t>7</a:t>
            </a:r>
            <a:r>
              <a:rPr lang="ja-JP" altLang="en-US" sz="1100" b="1" dirty="0">
                <a:solidFill>
                  <a:schemeClr val="bg1"/>
                </a:solidFill>
                <a:latin typeface="Meiryo UI" panose="020B0604030504040204" pitchFamily="50" charset="-128"/>
                <a:ea typeface="Meiryo UI" panose="020B0604030504040204" pitchFamily="50" charset="-128"/>
              </a:rPr>
              <a:t>	URL</a:t>
            </a:r>
          </a:p>
          <a:p>
            <a:r>
              <a:rPr lang="en-US" altLang="ja-JP" sz="1100" b="1" dirty="0">
                <a:solidFill>
                  <a:schemeClr val="bg1"/>
                </a:solidFill>
                <a:latin typeface="Meiryo UI" panose="020B0604030504040204" pitchFamily="50" charset="-128"/>
                <a:ea typeface="Meiryo UI" panose="020B0604030504040204" pitchFamily="50" charset="-128"/>
              </a:rPr>
              <a:t>8</a:t>
            </a:r>
            <a:r>
              <a:rPr lang="ja-JP" altLang="en-US" sz="1100" b="1" dirty="0">
                <a:solidFill>
                  <a:schemeClr val="bg1"/>
                </a:solidFill>
                <a:latin typeface="Meiryo UI" panose="020B0604030504040204" pitchFamily="50" charset="-128"/>
                <a:ea typeface="Meiryo UI" panose="020B0604030504040204" pitchFamily="50" charset="-128"/>
              </a:rPr>
              <a:t>	企業属性index</a:t>
            </a:r>
          </a:p>
          <a:p>
            <a:r>
              <a:rPr lang="en-US" altLang="ja-JP" sz="1100" b="1" dirty="0">
                <a:solidFill>
                  <a:schemeClr val="bg1"/>
                </a:solidFill>
                <a:latin typeface="Meiryo UI" panose="020B0604030504040204" pitchFamily="50" charset="-128"/>
                <a:ea typeface="Meiryo UI" panose="020B0604030504040204" pitchFamily="50" charset="-128"/>
              </a:rPr>
              <a:t>9</a:t>
            </a:r>
            <a:r>
              <a:rPr lang="ja-JP" altLang="en-US" sz="1100" b="1" dirty="0">
                <a:solidFill>
                  <a:schemeClr val="bg1"/>
                </a:solidFill>
                <a:latin typeface="Meiryo UI" panose="020B0604030504040204" pitchFamily="50" charset="-128"/>
                <a:ea typeface="Meiryo UI" panose="020B0604030504040204" pitchFamily="50" charset="-128"/>
              </a:rPr>
              <a:t>	行動履歴index</a:t>
            </a:r>
          </a:p>
          <a:p>
            <a:r>
              <a:rPr lang="ja-JP" altLang="en-US" sz="1100" b="1" dirty="0">
                <a:solidFill>
                  <a:schemeClr val="bg1"/>
                </a:solidFill>
                <a:latin typeface="Meiryo UI" panose="020B0604030504040204" pitchFamily="50" charset="-128"/>
                <a:ea typeface="Meiryo UI" panose="020B0604030504040204" pitchFamily="50" charset="-128"/>
              </a:rPr>
              <a:t>1</a:t>
            </a:r>
            <a:r>
              <a:rPr lang="en-US" altLang="ja-JP" sz="1100" b="1" dirty="0">
                <a:solidFill>
                  <a:schemeClr val="bg1"/>
                </a:solidFill>
                <a:latin typeface="Meiryo UI" panose="020B0604030504040204" pitchFamily="50" charset="-128"/>
                <a:ea typeface="Meiryo UI" panose="020B0604030504040204" pitchFamily="50" charset="-128"/>
              </a:rPr>
              <a:t>0</a:t>
            </a:r>
            <a:r>
              <a:rPr lang="ja-JP" altLang="en-US" sz="1100" b="1" dirty="0">
                <a:solidFill>
                  <a:schemeClr val="bg1"/>
                </a:solidFill>
                <a:latin typeface="Meiryo UI" panose="020B0604030504040204" pitchFamily="50" charset="-128"/>
                <a:ea typeface="Meiryo UI" panose="020B0604030504040204" pitchFamily="50" charset="-128"/>
              </a:rPr>
              <a:t>	導入タグindex</a:t>
            </a:r>
          </a:p>
          <a:p>
            <a:r>
              <a:rPr lang="ja-JP" altLang="en-US" sz="1100" b="1" dirty="0">
                <a:solidFill>
                  <a:schemeClr val="bg1"/>
                </a:solidFill>
                <a:latin typeface="Meiryo UI" panose="020B0604030504040204" pitchFamily="50" charset="-128"/>
                <a:ea typeface="Meiryo UI" panose="020B0604030504040204" pitchFamily="50" charset="-128"/>
              </a:rPr>
              <a:t>1</a:t>
            </a:r>
            <a:r>
              <a:rPr lang="en-US" altLang="ja-JP" sz="1100" b="1" dirty="0">
                <a:solidFill>
                  <a:schemeClr val="bg1"/>
                </a:solidFill>
                <a:latin typeface="Meiryo UI" panose="020B0604030504040204" pitchFamily="50" charset="-128"/>
                <a:ea typeface="Meiryo UI" panose="020B0604030504040204" pitchFamily="50" charset="-128"/>
              </a:rPr>
              <a:t>1</a:t>
            </a:r>
            <a:r>
              <a:rPr lang="ja-JP" altLang="en-US" sz="1100" b="1" dirty="0">
                <a:solidFill>
                  <a:schemeClr val="bg1"/>
                </a:solidFill>
                <a:latin typeface="Meiryo UI" panose="020B0604030504040204" pitchFamily="50" charset="-128"/>
                <a:ea typeface="Meiryo UI" panose="020B0604030504040204" pitchFamily="50" charset="-128"/>
              </a:rPr>
              <a:t>	ストーリーindex</a:t>
            </a:r>
          </a:p>
          <a:p>
            <a:r>
              <a:rPr lang="ja-JP" altLang="en-US" sz="1100" b="1" dirty="0">
                <a:solidFill>
                  <a:schemeClr val="bg1"/>
                </a:solidFill>
                <a:latin typeface="Meiryo UI" panose="020B0604030504040204" pitchFamily="50" charset="-128"/>
                <a:ea typeface="Meiryo UI" panose="020B0604030504040204" pitchFamily="50" charset="-128"/>
              </a:rPr>
              <a:t>1</a:t>
            </a:r>
            <a:r>
              <a:rPr lang="en-US" altLang="ja-JP" sz="1100" b="1" dirty="0">
                <a:solidFill>
                  <a:schemeClr val="bg1"/>
                </a:solidFill>
                <a:latin typeface="Meiryo UI" panose="020B0604030504040204" pitchFamily="50" charset="-128"/>
                <a:ea typeface="Meiryo UI" panose="020B0604030504040204" pitchFamily="50" charset="-128"/>
              </a:rPr>
              <a:t>2</a:t>
            </a:r>
            <a:r>
              <a:rPr lang="ja-JP" altLang="en-US" sz="1100" b="1" dirty="0">
                <a:solidFill>
                  <a:schemeClr val="bg1"/>
                </a:solidFill>
                <a:latin typeface="Meiryo UI" panose="020B0604030504040204" pitchFamily="50" charset="-128"/>
                <a:ea typeface="Meiryo UI" panose="020B0604030504040204" pitchFamily="50" charset="-128"/>
              </a:rPr>
              <a:t>	Rating詳細</a:t>
            </a:r>
          </a:p>
          <a:p>
            <a:r>
              <a:rPr lang="ja-JP" altLang="en-US" sz="1100" b="1" dirty="0">
                <a:solidFill>
                  <a:schemeClr val="bg1"/>
                </a:solidFill>
                <a:latin typeface="Meiryo UI" panose="020B0604030504040204" pitchFamily="50" charset="-128"/>
                <a:ea typeface="Meiryo UI" panose="020B0604030504040204" pitchFamily="50" charset="-128"/>
              </a:rPr>
              <a:t>1</a:t>
            </a:r>
            <a:r>
              <a:rPr lang="en-US" altLang="ja-JP" sz="1100" b="1" dirty="0">
                <a:solidFill>
                  <a:schemeClr val="bg1"/>
                </a:solidFill>
                <a:latin typeface="Meiryo UI" panose="020B0604030504040204" pitchFamily="50" charset="-128"/>
                <a:ea typeface="Meiryo UI" panose="020B0604030504040204" pitchFamily="50" charset="-128"/>
              </a:rPr>
              <a:t>3</a:t>
            </a:r>
            <a:r>
              <a:rPr lang="ja-JP" altLang="en-US" sz="1100" b="1" dirty="0">
                <a:solidFill>
                  <a:schemeClr val="bg1"/>
                </a:solidFill>
                <a:latin typeface="Meiryo UI" panose="020B0604030504040204" pitchFamily="50" charset="-128"/>
                <a:ea typeface="Meiryo UI" panose="020B0604030504040204" pitchFamily="50" charset="-128"/>
              </a:rPr>
              <a:t>	LBC</a:t>
            </a:r>
          </a:p>
          <a:p>
            <a:r>
              <a:rPr lang="ja-JP" altLang="en-US" sz="1100" b="1" dirty="0">
                <a:solidFill>
                  <a:schemeClr val="bg1"/>
                </a:solidFill>
                <a:latin typeface="Meiryo UI" panose="020B0604030504040204" pitchFamily="50" charset="-128"/>
                <a:ea typeface="Meiryo UI" panose="020B0604030504040204" pitchFamily="50" charset="-128"/>
              </a:rPr>
              <a:t>1</a:t>
            </a:r>
            <a:r>
              <a:rPr lang="en-US" altLang="ja-JP" sz="1100" b="1" dirty="0">
                <a:solidFill>
                  <a:schemeClr val="bg1"/>
                </a:solidFill>
                <a:latin typeface="Meiryo UI" panose="020B0604030504040204" pitchFamily="50" charset="-128"/>
                <a:ea typeface="Meiryo UI" panose="020B0604030504040204" pitchFamily="50" charset="-128"/>
              </a:rPr>
              <a:t>4</a:t>
            </a:r>
            <a:r>
              <a:rPr lang="ja-JP" altLang="en-US" sz="1100" b="1" dirty="0">
                <a:solidFill>
                  <a:schemeClr val="bg1"/>
                </a:solidFill>
                <a:latin typeface="Meiryo UI" panose="020B0604030504040204" pitchFamily="50" charset="-128"/>
                <a:ea typeface="Meiryo UI" panose="020B0604030504040204" pitchFamily="50" charset="-128"/>
              </a:rPr>
              <a:t>	本社LBC</a:t>
            </a:r>
          </a:p>
          <a:p>
            <a:r>
              <a:rPr lang="ja-JP" altLang="en-US" sz="1100" b="1" dirty="0">
                <a:solidFill>
                  <a:schemeClr val="bg1"/>
                </a:solidFill>
                <a:latin typeface="Meiryo UI" panose="020B0604030504040204" pitchFamily="50" charset="-128"/>
                <a:ea typeface="Meiryo UI" panose="020B0604030504040204" pitchFamily="50" charset="-128"/>
              </a:rPr>
              <a:t>1</a:t>
            </a:r>
            <a:r>
              <a:rPr lang="en-US" altLang="ja-JP" sz="1100" b="1" dirty="0">
                <a:solidFill>
                  <a:schemeClr val="bg1"/>
                </a:solidFill>
                <a:latin typeface="Meiryo UI" panose="020B0604030504040204" pitchFamily="50" charset="-128"/>
                <a:ea typeface="Meiryo UI" panose="020B0604030504040204" pitchFamily="50" charset="-128"/>
              </a:rPr>
              <a:t>5</a:t>
            </a:r>
            <a:r>
              <a:rPr lang="ja-JP" altLang="en-US" sz="1100" b="1" dirty="0">
                <a:solidFill>
                  <a:schemeClr val="bg1"/>
                </a:solidFill>
                <a:latin typeface="Meiryo UI" panose="020B0604030504040204" pitchFamily="50" charset="-128"/>
                <a:ea typeface="Meiryo UI" panose="020B0604030504040204" pitchFamily="50" charset="-128"/>
              </a:rPr>
              <a:t>	親会社LBC</a:t>
            </a:r>
          </a:p>
          <a:p>
            <a:r>
              <a:rPr lang="ja-JP" altLang="en-US" sz="1100" b="1" dirty="0">
                <a:solidFill>
                  <a:schemeClr val="bg1"/>
                </a:solidFill>
                <a:latin typeface="Meiryo UI" panose="020B0604030504040204" pitchFamily="50" charset="-128"/>
                <a:ea typeface="Meiryo UI" panose="020B0604030504040204" pitchFamily="50" charset="-128"/>
              </a:rPr>
              <a:t>1</a:t>
            </a:r>
            <a:r>
              <a:rPr lang="en-US" altLang="ja-JP" sz="1100" b="1" dirty="0">
                <a:solidFill>
                  <a:schemeClr val="bg1"/>
                </a:solidFill>
                <a:latin typeface="Meiryo UI" panose="020B0604030504040204" pitchFamily="50" charset="-128"/>
                <a:ea typeface="Meiryo UI" panose="020B0604030504040204" pitchFamily="50" charset="-128"/>
              </a:rPr>
              <a:t>6</a:t>
            </a:r>
            <a:r>
              <a:rPr lang="ja-JP" altLang="en-US" sz="1100" b="1" dirty="0">
                <a:solidFill>
                  <a:schemeClr val="bg1"/>
                </a:solidFill>
                <a:latin typeface="Meiryo UI" panose="020B0604030504040204" pitchFamily="50" charset="-128"/>
                <a:ea typeface="Meiryo UI" panose="020B0604030504040204" pitchFamily="50" charset="-128"/>
              </a:rPr>
              <a:t>	親会社名</a:t>
            </a:r>
          </a:p>
          <a:p>
            <a:r>
              <a:rPr lang="ja-JP" altLang="en-US" sz="1100" b="1" dirty="0">
                <a:solidFill>
                  <a:schemeClr val="bg1"/>
                </a:solidFill>
                <a:latin typeface="Meiryo UI" panose="020B0604030504040204" pitchFamily="50" charset="-128"/>
                <a:ea typeface="Meiryo UI" panose="020B0604030504040204" pitchFamily="50" charset="-128"/>
              </a:rPr>
              <a:t>1</a:t>
            </a:r>
            <a:r>
              <a:rPr lang="en-US" altLang="ja-JP" sz="1100" b="1" dirty="0">
                <a:solidFill>
                  <a:schemeClr val="bg1"/>
                </a:solidFill>
                <a:latin typeface="Meiryo UI" panose="020B0604030504040204" pitchFamily="50" charset="-128"/>
                <a:ea typeface="Meiryo UI" panose="020B0604030504040204" pitchFamily="50" charset="-128"/>
              </a:rPr>
              <a:t>7</a:t>
            </a:r>
            <a:r>
              <a:rPr lang="ja-JP" altLang="en-US" sz="1100" b="1" dirty="0">
                <a:solidFill>
                  <a:schemeClr val="bg1"/>
                </a:solidFill>
                <a:latin typeface="Meiryo UI" panose="020B0604030504040204" pitchFamily="50" charset="-128"/>
                <a:ea typeface="Meiryo UI" panose="020B0604030504040204" pitchFamily="50" charset="-128"/>
              </a:rPr>
              <a:t>	上場区分</a:t>
            </a:r>
          </a:p>
          <a:p>
            <a:r>
              <a:rPr lang="en-US" altLang="ja-JP" sz="1100" b="1" dirty="0">
                <a:solidFill>
                  <a:schemeClr val="bg1"/>
                </a:solidFill>
                <a:latin typeface="Meiryo UI" panose="020B0604030504040204" pitchFamily="50" charset="-128"/>
                <a:ea typeface="Meiryo UI" panose="020B0604030504040204" pitchFamily="50" charset="-128"/>
              </a:rPr>
              <a:t>18</a:t>
            </a:r>
            <a:r>
              <a:rPr lang="ja-JP" altLang="en-US" sz="1100" b="1" dirty="0">
                <a:solidFill>
                  <a:schemeClr val="bg1"/>
                </a:solidFill>
                <a:latin typeface="Meiryo UI" panose="020B0604030504040204" pitchFamily="50" charset="-128"/>
                <a:ea typeface="Meiryo UI" panose="020B0604030504040204" pitchFamily="50" charset="-128"/>
              </a:rPr>
              <a:t>	証券コード</a:t>
            </a:r>
          </a:p>
          <a:p>
            <a:r>
              <a:rPr lang="en-US" altLang="ja-JP" sz="1100" b="1" dirty="0">
                <a:solidFill>
                  <a:schemeClr val="bg1"/>
                </a:solidFill>
                <a:latin typeface="Meiryo UI" panose="020B0604030504040204" pitchFamily="50" charset="-128"/>
                <a:ea typeface="Meiryo UI" panose="020B0604030504040204" pitchFamily="50" charset="-128"/>
              </a:rPr>
              <a:t>19</a:t>
            </a:r>
            <a:r>
              <a:rPr lang="ja-JP" altLang="en-US" sz="1100" b="1" dirty="0">
                <a:solidFill>
                  <a:schemeClr val="bg1"/>
                </a:solidFill>
                <a:latin typeface="Meiryo UI" panose="020B0604030504040204" pitchFamily="50" charset="-128"/>
                <a:ea typeface="Meiryo UI" panose="020B0604030504040204" pitchFamily="50" charset="-128"/>
              </a:rPr>
              <a:t>	郵便番号</a:t>
            </a:r>
          </a:p>
          <a:p>
            <a:r>
              <a:rPr lang="ja-JP" altLang="en-US" sz="1100" b="1" dirty="0">
                <a:solidFill>
                  <a:schemeClr val="bg1"/>
                </a:solidFill>
                <a:latin typeface="Meiryo UI" panose="020B0604030504040204" pitchFamily="50" charset="-128"/>
                <a:ea typeface="Meiryo UI" panose="020B0604030504040204" pitchFamily="50" charset="-128"/>
              </a:rPr>
              <a:t>2</a:t>
            </a:r>
            <a:r>
              <a:rPr lang="en-US" altLang="ja-JP" sz="1100" b="1" dirty="0">
                <a:solidFill>
                  <a:schemeClr val="bg1"/>
                </a:solidFill>
                <a:latin typeface="Meiryo UI" panose="020B0604030504040204" pitchFamily="50" charset="-128"/>
                <a:ea typeface="Meiryo UI" panose="020B0604030504040204" pitchFamily="50" charset="-128"/>
              </a:rPr>
              <a:t>0</a:t>
            </a:r>
            <a:r>
              <a:rPr lang="ja-JP" altLang="en-US" sz="1100" b="1" dirty="0">
                <a:solidFill>
                  <a:schemeClr val="bg1"/>
                </a:solidFill>
                <a:latin typeface="Meiryo UI" panose="020B0604030504040204" pitchFamily="50" charset="-128"/>
                <a:ea typeface="Meiryo UI" panose="020B0604030504040204" pitchFamily="50" charset="-128"/>
              </a:rPr>
              <a:t>	住所</a:t>
            </a:r>
          </a:p>
          <a:p>
            <a:r>
              <a:rPr lang="ja-JP" altLang="en-US" sz="1100" b="1" dirty="0">
                <a:solidFill>
                  <a:schemeClr val="bg1"/>
                </a:solidFill>
                <a:latin typeface="Meiryo UI" panose="020B0604030504040204" pitchFamily="50" charset="-128"/>
                <a:ea typeface="Meiryo UI" panose="020B0604030504040204" pitchFamily="50" charset="-128"/>
              </a:rPr>
              <a:t>2</a:t>
            </a:r>
            <a:r>
              <a:rPr lang="en-US" altLang="ja-JP" sz="1100" b="1" dirty="0">
                <a:solidFill>
                  <a:schemeClr val="bg1"/>
                </a:solidFill>
                <a:latin typeface="Meiryo UI" panose="020B0604030504040204" pitchFamily="50" charset="-128"/>
                <a:ea typeface="Meiryo UI" panose="020B0604030504040204" pitchFamily="50" charset="-128"/>
              </a:rPr>
              <a:t>1</a:t>
            </a:r>
            <a:r>
              <a:rPr lang="ja-JP" altLang="en-US" sz="1100" b="1" dirty="0">
                <a:solidFill>
                  <a:schemeClr val="bg1"/>
                </a:solidFill>
                <a:latin typeface="Meiryo UI" panose="020B0604030504040204" pitchFamily="50" charset="-128"/>
                <a:ea typeface="Meiryo UI" panose="020B0604030504040204" pitchFamily="50" charset="-128"/>
              </a:rPr>
              <a:t>	業種大分類</a:t>
            </a:r>
          </a:p>
          <a:p>
            <a:r>
              <a:rPr lang="ja-JP" altLang="en-US" sz="1100" b="1" dirty="0">
                <a:solidFill>
                  <a:schemeClr val="bg1"/>
                </a:solidFill>
                <a:latin typeface="Meiryo UI" panose="020B0604030504040204" pitchFamily="50" charset="-128"/>
                <a:ea typeface="Meiryo UI" panose="020B0604030504040204" pitchFamily="50" charset="-128"/>
              </a:rPr>
              <a:t>2</a:t>
            </a:r>
            <a:r>
              <a:rPr lang="en-US" altLang="ja-JP" sz="1100" b="1" dirty="0">
                <a:solidFill>
                  <a:schemeClr val="bg1"/>
                </a:solidFill>
                <a:latin typeface="Meiryo UI" panose="020B0604030504040204" pitchFamily="50" charset="-128"/>
                <a:ea typeface="Meiryo UI" panose="020B0604030504040204" pitchFamily="50" charset="-128"/>
              </a:rPr>
              <a:t>2</a:t>
            </a:r>
            <a:r>
              <a:rPr lang="ja-JP" altLang="en-US" sz="1100" b="1" dirty="0">
                <a:solidFill>
                  <a:schemeClr val="bg1"/>
                </a:solidFill>
                <a:latin typeface="Meiryo UI" panose="020B0604030504040204" pitchFamily="50" charset="-128"/>
                <a:ea typeface="Meiryo UI" panose="020B0604030504040204" pitchFamily="50" charset="-128"/>
              </a:rPr>
              <a:t>	業種小分類</a:t>
            </a:r>
          </a:p>
          <a:p>
            <a:r>
              <a:rPr lang="ja-JP" altLang="en-US" sz="1100" b="1" dirty="0">
                <a:solidFill>
                  <a:schemeClr val="bg1"/>
                </a:solidFill>
                <a:latin typeface="Meiryo UI" panose="020B0604030504040204" pitchFamily="50" charset="-128"/>
                <a:ea typeface="Meiryo UI" panose="020B0604030504040204" pitchFamily="50" charset="-128"/>
              </a:rPr>
              <a:t>2</a:t>
            </a:r>
            <a:r>
              <a:rPr lang="en-US" altLang="ja-JP" sz="1100" b="1" dirty="0">
                <a:solidFill>
                  <a:schemeClr val="bg1"/>
                </a:solidFill>
                <a:latin typeface="Meiryo UI" panose="020B0604030504040204" pitchFamily="50" charset="-128"/>
                <a:ea typeface="Meiryo UI" panose="020B0604030504040204" pitchFamily="50" charset="-128"/>
              </a:rPr>
              <a:t>3</a:t>
            </a:r>
            <a:r>
              <a:rPr lang="ja-JP" altLang="en-US" sz="1100" b="1" dirty="0">
                <a:solidFill>
                  <a:schemeClr val="bg1"/>
                </a:solidFill>
                <a:latin typeface="Meiryo UI" panose="020B0604030504040204" pitchFamily="50" charset="-128"/>
                <a:ea typeface="Meiryo UI" panose="020B0604030504040204" pitchFamily="50" charset="-128"/>
              </a:rPr>
              <a:t>	FAX番号</a:t>
            </a:r>
          </a:p>
          <a:p>
            <a:r>
              <a:rPr lang="ja-JP" altLang="en-US" sz="1100" b="1" dirty="0">
                <a:solidFill>
                  <a:schemeClr val="bg1"/>
                </a:solidFill>
                <a:latin typeface="Meiryo UI" panose="020B0604030504040204" pitchFamily="50" charset="-128"/>
                <a:ea typeface="Meiryo UI" panose="020B0604030504040204" pitchFamily="50" charset="-128"/>
              </a:rPr>
              <a:t>2</a:t>
            </a:r>
            <a:r>
              <a:rPr lang="en-US" altLang="ja-JP" sz="1100" b="1" dirty="0">
                <a:solidFill>
                  <a:schemeClr val="bg1"/>
                </a:solidFill>
                <a:latin typeface="Meiryo UI" panose="020B0604030504040204" pitchFamily="50" charset="-128"/>
                <a:ea typeface="Meiryo UI" panose="020B0604030504040204" pitchFamily="50" charset="-128"/>
              </a:rPr>
              <a:t>4</a:t>
            </a:r>
            <a:r>
              <a:rPr lang="ja-JP" altLang="en-US" sz="1100" b="1" dirty="0">
                <a:solidFill>
                  <a:schemeClr val="bg1"/>
                </a:solidFill>
                <a:latin typeface="Meiryo UI" panose="020B0604030504040204" pitchFamily="50" charset="-128"/>
                <a:ea typeface="Meiryo UI" panose="020B0604030504040204" pitchFamily="50" charset="-128"/>
              </a:rPr>
              <a:t>	事業所数</a:t>
            </a:r>
          </a:p>
          <a:p>
            <a:r>
              <a:rPr lang="ja-JP" altLang="en-US" sz="1100" b="1" dirty="0">
                <a:solidFill>
                  <a:schemeClr val="bg1"/>
                </a:solidFill>
                <a:latin typeface="Meiryo UI" panose="020B0604030504040204" pitchFamily="50" charset="-128"/>
                <a:ea typeface="Meiryo UI" panose="020B0604030504040204" pitchFamily="50" charset="-128"/>
              </a:rPr>
              <a:t>2</a:t>
            </a:r>
            <a:r>
              <a:rPr lang="en-US" altLang="ja-JP" sz="1100" b="1" dirty="0">
                <a:solidFill>
                  <a:schemeClr val="bg1"/>
                </a:solidFill>
                <a:latin typeface="Meiryo UI" panose="020B0604030504040204" pitchFamily="50" charset="-128"/>
                <a:ea typeface="Meiryo UI" panose="020B0604030504040204" pitchFamily="50" charset="-128"/>
              </a:rPr>
              <a:t>5</a:t>
            </a:r>
            <a:r>
              <a:rPr lang="ja-JP" altLang="en-US" sz="1100" b="1" dirty="0">
                <a:solidFill>
                  <a:schemeClr val="bg1"/>
                </a:solidFill>
                <a:latin typeface="Meiryo UI" panose="020B0604030504040204" pitchFamily="50" charset="-128"/>
                <a:ea typeface="Meiryo UI" panose="020B0604030504040204" pitchFamily="50" charset="-128"/>
              </a:rPr>
              <a:t>	設立年(月)</a:t>
            </a:r>
          </a:p>
          <a:p>
            <a:r>
              <a:rPr lang="ja-JP" altLang="en-US" sz="1100" b="1" dirty="0">
                <a:solidFill>
                  <a:schemeClr val="bg1"/>
                </a:solidFill>
                <a:latin typeface="Meiryo UI" panose="020B0604030504040204" pitchFamily="50" charset="-128"/>
                <a:ea typeface="Meiryo UI" panose="020B0604030504040204" pitchFamily="50" charset="-128"/>
              </a:rPr>
              <a:t>2</a:t>
            </a:r>
            <a:r>
              <a:rPr lang="en-US" altLang="ja-JP" sz="1100" b="1" dirty="0">
                <a:solidFill>
                  <a:schemeClr val="bg1"/>
                </a:solidFill>
                <a:latin typeface="Meiryo UI" panose="020B0604030504040204" pitchFamily="50" charset="-128"/>
                <a:ea typeface="Meiryo UI" panose="020B0604030504040204" pitchFamily="50" charset="-128"/>
              </a:rPr>
              <a:t>6</a:t>
            </a:r>
            <a:r>
              <a:rPr lang="ja-JP" altLang="en-US" sz="1100" b="1" dirty="0">
                <a:solidFill>
                  <a:schemeClr val="bg1"/>
                </a:solidFill>
                <a:latin typeface="Meiryo UI" panose="020B0604030504040204" pitchFamily="50" charset="-128"/>
                <a:ea typeface="Meiryo UI" panose="020B0604030504040204" pitchFamily="50" charset="-128"/>
              </a:rPr>
              <a:t>	当期決算年月</a:t>
            </a:r>
          </a:p>
          <a:p>
            <a:r>
              <a:rPr lang="en-US" altLang="ja-JP" sz="1100" b="1" dirty="0">
                <a:solidFill>
                  <a:schemeClr val="bg1"/>
                </a:solidFill>
                <a:latin typeface="Meiryo UI" panose="020B0604030504040204" pitchFamily="50" charset="-128"/>
                <a:ea typeface="Meiryo UI" panose="020B0604030504040204" pitchFamily="50" charset="-128"/>
              </a:rPr>
              <a:t>27</a:t>
            </a:r>
            <a:r>
              <a:rPr lang="ja-JP" altLang="en-US" sz="1100" b="1" dirty="0">
                <a:solidFill>
                  <a:schemeClr val="bg1"/>
                </a:solidFill>
                <a:latin typeface="Meiryo UI" panose="020B0604030504040204" pitchFamily="50" charset="-128"/>
                <a:ea typeface="Meiryo UI" panose="020B0604030504040204" pitchFamily="50" charset="-128"/>
              </a:rPr>
              <a:t>	代表者役職</a:t>
            </a:r>
            <a:endParaRPr lang="en-US" altLang="ja-JP" sz="1100" b="1" dirty="0">
              <a:solidFill>
                <a:schemeClr val="bg1"/>
              </a:solidFill>
              <a:latin typeface="Meiryo UI" panose="020B0604030504040204" pitchFamily="50" charset="-128"/>
              <a:ea typeface="Meiryo UI" panose="020B0604030504040204" pitchFamily="50" charset="-128"/>
            </a:endParaRPr>
          </a:p>
          <a:p>
            <a:r>
              <a:rPr lang="en-US" altLang="ja-JP" sz="1100" b="1" dirty="0">
                <a:solidFill>
                  <a:schemeClr val="bg1"/>
                </a:solidFill>
                <a:latin typeface="Meiryo UI" panose="020B0604030504040204" pitchFamily="50" charset="-128"/>
                <a:ea typeface="Meiryo UI" panose="020B0604030504040204" pitchFamily="50" charset="-128"/>
              </a:rPr>
              <a:t>28	</a:t>
            </a:r>
            <a:r>
              <a:rPr lang="ja-JP" altLang="en-US" sz="1100" b="1" dirty="0">
                <a:solidFill>
                  <a:schemeClr val="bg1"/>
                </a:solidFill>
                <a:latin typeface="Meiryo UI" panose="020B0604030504040204" pitchFamily="50" charset="-128"/>
                <a:ea typeface="Meiryo UI" panose="020B0604030504040204" pitchFamily="50" charset="-128"/>
              </a:rPr>
              <a:t>代表者名</a:t>
            </a:r>
          </a:p>
        </p:txBody>
      </p:sp>
      <p:sp>
        <p:nvSpPr>
          <p:cNvPr id="29" name="テキスト ボックス 28">
            <a:extLst>
              <a:ext uri="{FF2B5EF4-FFF2-40B4-BE49-F238E27FC236}">
                <a16:creationId xmlns:a16="http://schemas.microsoft.com/office/drawing/2014/main" id="{8F79838B-7030-4528-9512-EB048B922E24}"/>
              </a:ext>
            </a:extLst>
          </p:cNvPr>
          <p:cNvSpPr txBox="1"/>
          <p:nvPr/>
        </p:nvSpPr>
        <p:spPr>
          <a:xfrm>
            <a:off x="4053219" y="1351129"/>
            <a:ext cx="3903426" cy="5001369"/>
          </a:xfrm>
          <a:prstGeom prst="rect">
            <a:avLst/>
          </a:prstGeom>
          <a:noFill/>
        </p:spPr>
        <p:txBody>
          <a:bodyPr wrap="square">
            <a:spAutoFit/>
          </a:bodyPr>
          <a:lstStyle/>
          <a:p>
            <a:r>
              <a:rPr lang="en-US" altLang="ja-JP" sz="1100" b="1" dirty="0">
                <a:solidFill>
                  <a:schemeClr val="bg1"/>
                </a:solidFill>
                <a:latin typeface="Meiryo UI" panose="020B0604030504040204" pitchFamily="50" charset="-128"/>
                <a:ea typeface="Meiryo UI" panose="020B0604030504040204" pitchFamily="50" charset="-128"/>
              </a:rPr>
              <a:t>No	</a:t>
            </a:r>
            <a:r>
              <a:rPr lang="ja-JP" altLang="en-US" sz="1100" b="1" dirty="0">
                <a:solidFill>
                  <a:schemeClr val="bg1"/>
                </a:solidFill>
                <a:latin typeface="Meiryo UI" panose="020B0604030504040204" pitchFamily="50" charset="-128"/>
                <a:ea typeface="Meiryo UI" panose="020B0604030504040204" pitchFamily="50" charset="-128"/>
              </a:rPr>
              <a:t>項目</a:t>
            </a:r>
          </a:p>
          <a:p>
            <a:r>
              <a:rPr lang="en-US" altLang="ja-JP" sz="1100" b="1" dirty="0">
                <a:solidFill>
                  <a:schemeClr val="bg1"/>
                </a:solidFill>
                <a:latin typeface="Meiryo UI" panose="020B0604030504040204" pitchFamily="50" charset="-128"/>
                <a:ea typeface="Meiryo UI" panose="020B0604030504040204" pitchFamily="50" charset="-128"/>
              </a:rPr>
              <a:t>29	</a:t>
            </a:r>
            <a:r>
              <a:rPr lang="ja-JP" altLang="en-US" sz="1100" b="1" dirty="0">
                <a:solidFill>
                  <a:schemeClr val="bg1"/>
                </a:solidFill>
                <a:latin typeface="Meiryo UI" panose="020B0604030504040204" pitchFamily="50" charset="-128"/>
                <a:ea typeface="Meiryo UI" panose="020B0604030504040204" pitchFamily="50" charset="-128"/>
              </a:rPr>
              <a:t>企業区分</a:t>
            </a:r>
          </a:p>
          <a:p>
            <a:r>
              <a:rPr lang="en-US" altLang="ja-JP" sz="1100" b="1" dirty="0">
                <a:solidFill>
                  <a:schemeClr val="bg1"/>
                </a:solidFill>
                <a:latin typeface="Meiryo UI" panose="020B0604030504040204" pitchFamily="50" charset="-128"/>
                <a:ea typeface="Meiryo UI" panose="020B0604030504040204" pitchFamily="50" charset="-128"/>
              </a:rPr>
              <a:t>30	</a:t>
            </a:r>
            <a:r>
              <a:rPr lang="ja-JP" altLang="en-US" sz="1100" b="1" dirty="0">
                <a:solidFill>
                  <a:schemeClr val="bg1"/>
                </a:solidFill>
                <a:latin typeface="Meiryo UI" panose="020B0604030504040204" pitchFamily="50" charset="-128"/>
                <a:ea typeface="Meiryo UI" panose="020B0604030504040204" pitchFamily="50" charset="-128"/>
              </a:rPr>
              <a:t>外資系フラグ</a:t>
            </a:r>
          </a:p>
          <a:p>
            <a:r>
              <a:rPr lang="en-US" altLang="ja-JP" sz="1100" b="1" dirty="0">
                <a:solidFill>
                  <a:schemeClr val="bg1"/>
                </a:solidFill>
                <a:latin typeface="Meiryo UI" panose="020B0604030504040204" pitchFamily="50" charset="-128"/>
                <a:ea typeface="Meiryo UI" panose="020B0604030504040204" pitchFamily="50" charset="-128"/>
              </a:rPr>
              <a:t>31	</a:t>
            </a:r>
            <a:r>
              <a:rPr lang="ja-JP" altLang="en-US" sz="1100" b="1" dirty="0">
                <a:solidFill>
                  <a:schemeClr val="bg1"/>
                </a:solidFill>
                <a:latin typeface="Meiryo UI" panose="020B0604030504040204" pitchFamily="50" charset="-128"/>
                <a:ea typeface="Meiryo UI" panose="020B0604030504040204" pitchFamily="50" charset="-128"/>
              </a:rPr>
              <a:t>従業員数詳細レンジ</a:t>
            </a:r>
          </a:p>
          <a:p>
            <a:r>
              <a:rPr lang="en-US" altLang="ja-JP" sz="1100" b="1" dirty="0">
                <a:solidFill>
                  <a:schemeClr val="bg1"/>
                </a:solidFill>
                <a:latin typeface="Meiryo UI" panose="020B0604030504040204" pitchFamily="50" charset="-128"/>
                <a:ea typeface="Meiryo UI" panose="020B0604030504040204" pitchFamily="50" charset="-128"/>
              </a:rPr>
              <a:t>32	</a:t>
            </a:r>
            <a:r>
              <a:rPr lang="ja-JP" altLang="en-US" sz="1100" b="1" dirty="0">
                <a:solidFill>
                  <a:schemeClr val="bg1"/>
                </a:solidFill>
                <a:latin typeface="Meiryo UI" panose="020B0604030504040204" pitchFamily="50" charset="-128"/>
                <a:ea typeface="Meiryo UI" panose="020B0604030504040204" pitchFamily="50" charset="-128"/>
              </a:rPr>
              <a:t>当期利益詳細レンジ</a:t>
            </a:r>
          </a:p>
          <a:p>
            <a:r>
              <a:rPr lang="en-US" altLang="ja-JP" sz="1100" b="1" dirty="0">
                <a:solidFill>
                  <a:schemeClr val="bg1"/>
                </a:solidFill>
                <a:latin typeface="Meiryo UI" panose="020B0604030504040204" pitchFamily="50" charset="-128"/>
                <a:ea typeface="Meiryo UI" panose="020B0604030504040204" pitchFamily="50" charset="-128"/>
              </a:rPr>
              <a:t>33	</a:t>
            </a:r>
            <a:r>
              <a:rPr lang="ja-JP" altLang="en-US" sz="1100" b="1" dirty="0">
                <a:solidFill>
                  <a:schemeClr val="bg1"/>
                </a:solidFill>
                <a:latin typeface="Meiryo UI" panose="020B0604030504040204" pitchFamily="50" charset="-128"/>
                <a:ea typeface="Meiryo UI" panose="020B0604030504040204" pitchFamily="50" charset="-128"/>
              </a:rPr>
              <a:t>資本金</a:t>
            </a:r>
          </a:p>
          <a:p>
            <a:r>
              <a:rPr lang="en-US" altLang="ja-JP" sz="1100" b="1" dirty="0">
                <a:solidFill>
                  <a:schemeClr val="bg1"/>
                </a:solidFill>
                <a:latin typeface="Meiryo UI" panose="020B0604030504040204" pitchFamily="50" charset="-128"/>
                <a:ea typeface="Meiryo UI" panose="020B0604030504040204" pitchFamily="50" charset="-128"/>
              </a:rPr>
              <a:t>34	</a:t>
            </a:r>
            <a:r>
              <a:rPr lang="ja-JP" altLang="en-US" sz="1100" b="1" dirty="0">
                <a:solidFill>
                  <a:schemeClr val="bg1"/>
                </a:solidFill>
                <a:latin typeface="Meiryo UI" panose="020B0604030504040204" pitchFamily="50" charset="-128"/>
                <a:ea typeface="Meiryo UI" panose="020B0604030504040204" pitchFamily="50" charset="-128"/>
              </a:rPr>
              <a:t>法人マイナンバー</a:t>
            </a:r>
          </a:p>
          <a:p>
            <a:r>
              <a:rPr lang="en-US" altLang="ja-JP" sz="1100" b="1" dirty="0">
                <a:solidFill>
                  <a:schemeClr val="bg1"/>
                </a:solidFill>
                <a:latin typeface="Meiryo UI" panose="020B0604030504040204" pitchFamily="50" charset="-128"/>
                <a:ea typeface="Meiryo UI" panose="020B0604030504040204" pitchFamily="50" charset="-128"/>
              </a:rPr>
              <a:t>35	</a:t>
            </a:r>
            <a:r>
              <a:rPr lang="ja-JP" altLang="en-US" sz="1100" b="1" dirty="0">
                <a:solidFill>
                  <a:schemeClr val="bg1"/>
                </a:solidFill>
                <a:latin typeface="Meiryo UI" panose="020B0604030504040204" pitchFamily="50" charset="-128"/>
                <a:ea typeface="Meiryo UI" panose="020B0604030504040204" pitchFamily="50" charset="-128"/>
              </a:rPr>
              <a:t>ストーリー</a:t>
            </a:r>
          </a:p>
          <a:p>
            <a:r>
              <a:rPr lang="en-US" altLang="ja-JP" sz="1100" b="1" dirty="0">
                <a:solidFill>
                  <a:schemeClr val="bg1"/>
                </a:solidFill>
                <a:latin typeface="Meiryo UI" panose="020B0604030504040204" pitchFamily="50" charset="-128"/>
                <a:ea typeface="Meiryo UI" panose="020B0604030504040204" pitchFamily="50" charset="-128"/>
              </a:rPr>
              <a:t>36	</a:t>
            </a:r>
            <a:r>
              <a:rPr lang="ja-JP" altLang="en-US" sz="1100" b="1" dirty="0">
                <a:solidFill>
                  <a:schemeClr val="bg1"/>
                </a:solidFill>
                <a:latin typeface="Meiryo UI" panose="020B0604030504040204" pitchFamily="50" charset="-128"/>
                <a:ea typeface="Meiryo UI" panose="020B0604030504040204" pitchFamily="50" charset="-128"/>
              </a:rPr>
              <a:t>導入タグ</a:t>
            </a:r>
          </a:p>
          <a:p>
            <a:r>
              <a:rPr lang="en-US" altLang="ja-JP" sz="1100" b="1" dirty="0">
                <a:solidFill>
                  <a:schemeClr val="bg1"/>
                </a:solidFill>
                <a:latin typeface="Meiryo UI" panose="020B0604030504040204" pitchFamily="50" charset="-128"/>
                <a:ea typeface="Meiryo UI" panose="020B0604030504040204" pitchFamily="50" charset="-128"/>
              </a:rPr>
              <a:t>37	</a:t>
            </a:r>
            <a:r>
              <a:rPr lang="ja-JP" altLang="en-US" sz="1100" b="1" dirty="0">
                <a:solidFill>
                  <a:schemeClr val="bg1"/>
                </a:solidFill>
                <a:latin typeface="Meiryo UI" panose="020B0604030504040204" pitchFamily="50" charset="-128"/>
                <a:ea typeface="Meiryo UI" panose="020B0604030504040204" pitchFamily="50" charset="-128"/>
              </a:rPr>
              <a:t>良業種</a:t>
            </a:r>
            <a:r>
              <a:rPr lang="en-US" altLang="ja-JP" sz="1100" b="1" dirty="0">
                <a:solidFill>
                  <a:schemeClr val="bg1"/>
                </a:solidFill>
                <a:latin typeface="Meiryo UI" panose="020B0604030504040204" pitchFamily="50" charset="-128"/>
                <a:ea typeface="Meiryo UI" panose="020B0604030504040204" pitchFamily="50" charset="-128"/>
              </a:rPr>
              <a:t>(</a:t>
            </a:r>
            <a:r>
              <a:rPr lang="ja-JP" altLang="en-US" sz="1100" b="1" dirty="0">
                <a:solidFill>
                  <a:schemeClr val="bg1"/>
                </a:solidFill>
                <a:latin typeface="Meiryo UI" panose="020B0604030504040204" pitchFamily="50" charset="-128"/>
                <a:ea typeface="Meiryo UI" panose="020B0604030504040204" pitchFamily="50" charset="-128"/>
              </a:rPr>
              <a:t>大</a:t>
            </a:r>
            <a:r>
              <a:rPr lang="en-US" altLang="ja-JP" sz="1100" b="1" dirty="0">
                <a:solidFill>
                  <a:schemeClr val="bg1"/>
                </a:solidFill>
                <a:latin typeface="Meiryo UI" panose="020B0604030504040204" pitchFamily="50" charset="-128"/>
                <a:ea typeface="Meiryo UI" panose="020B0604030504040204" pitchFamily="50" charset="-128"/>
              </a:rPr>
              <a:t>)</a:t>
            </a:r>
          </a:p>
          <a:p>
            <a:r>
              <a:rPr lang="en-US" altLang="ja-JP" sz="1100" b="1" dirty="0">
                <a:solidFill>
                  <a:schemeClr val="bg1"/>
                </a:solidFill>
                <a:latin typeface="Meiryo UI" panose="020B0604030504040204" pitchFamily="50" charset="-128"/>
                <a:ea typeface="Meiryo UI" panose="020B0604030504040204" pitchFamily="50" charset="-128"/>
              </a:rPr>
              <a:t>38	</a:t>
            </a:r>
            <a:r>
              <a:rPr lang="ja-JP" altLang="en-US" sz="1100" b="1" dirty="0">
                <a:solidFill>
                  <a:schemeClr val="bg1"/>
                </a:solidFill>
                <a:latin typeface="Meiryo UI" panose="020B0604030504040204" pitchFamily="50" charset="-128"/>
                <a:ea typeface="Meiryo UI" panose="020B0604030504040204" pitchFamily="50" charset="-128"/>
              </a:rPr>
              <a:t>良業種</a:t>
            </a:r>
            <a:r>
              <a:rPr lang="en-US" altLang="ja-JP" sz="1100" b="1" dirty="0">
                <a:solidFill>
                  <a:schemeClr val="bg1"/>
                </a:solidFill>
                <a:latin typeface="Meiryo UI" panose="020B0604030504040204" pitchFamily="50" charset="-128"/>
                <a:ea typeface="Meiryo UI" panose="020B0604030504040204" pitchFamily="50" charset="-128"/>
              </a:rPr>
              <a:t>(</a:t>
            </a:r>
            <a:r>
              <a:rPr lang="ja-JP" altLang="en-US" sz="1100" b="1" dirty="0">
                <a:solidFill>
                  <a:schemeClr val="bg1"/>
                </a:solidFill>
                <a:latin typeface="Meiryo UI" panose="020B0604030504040204" pitchFamily="50" charset="-128"/>
                <a:ea typeface="Meiryo UI" panose="020B0604030504040204" pitchFamily="50" charset="-128"/>
              </a:rPr>
              <a:t>中</a:t>
            </a:r>
            <a:r>
              <a:rPr lang="en-US" altLang="ja-JP" sz="1100" b="1" dirty="0">
                <a:solidFill>
                  <a:schemeClr val="bg1"/>
                </a:solidFill>
                <a:latin typeface="Meiryo UI" panose="020B0604030504040204" pitchFamily="50" charset="-128"/>
                <a:ea typeface="Meiryo UI" panose="020B0604030504040204" pitchFamily="50" charset="-128"/>
              </a:rPr>
              <a:t>)</a:t>
            </a:r>
          </a:p>
          <a:p>
            <a:r>
              <a:rPr lang="en-US" altLang="ja-JP" sz="1100" b="1" dirty="0">
                <a:solidFill>
                  <a:schemeClr val="bg1"/>
                </a:solidFill>
                <a:latin typeface="Meiryo UI" panose="020B0604030504040204" pitchFamily="50" charset="-128"/>
                <a:ea typeface="Meiryo UI" panose="020B0604030504040204" pitchFamily="50" charset="-128"/>
              </a:rPr>
              <a:t>39	</a:t>
            </a:r>
            <a:r>
              <a:rPr lang="ja-JP" altLang="en-US" sz="1100" b="1" dirty="0">
                <a:solidFill>
                  <a:schemeClr val="bg1"/>
                </a:solidFill>
                <a:latin typeface="Meiryo UI" panose="020B0604030504040204" pitchFamily="50" charset="-128"/>
                <a:ea typeface="Meiryo UI" panose="020B0604030504040204" pitchFamily="50" charset="-128"/>
              </a:rPr>
              <a:t>良業種</a:t>
            </a:r>
            <a:r>
              <a:rPr lang="en-US" altLang="ja-JP" sz="1100" b="1" dirty="0">
                <a:solidFill>
                  <a:schemeClr val="bg1"/>
                </a:solidFill>
                <a:latin typeface="Meiryo UI" panose="020B0604030504040204" pitchFamily="50" charset="-128"/>
                <a:ea typeface="Meiryo UI" panose="020B0604030504040204" pitchFamily="50" charset="-128"/>
              </a:rPr>
              <a:t>(</a:t>
            </a:r>
            <a:r>
              <a:rPr lang="ja-JP" altLang="en-US" sz="1100" b="1" dirty="0">
                <a:solidFill>
                  <a:schemeClr val="bg1"/>
                </a:solidFill>
                <a:latin typeface="Meiryo UI" panose="020B0604030504040204" pitchFamily="50" charset="-128"/>
                <a:ea typeface="Meiryo UI" panose="020B0604030504040204" pitchFamily="50" charset="-128"/>
              </a:rPr>
              <a:t>小</a:t>
            </a:r>
            <a:r>
              <a:rPr lang="en-US" altLang="ja-JP" sz="1100" b="1" dirty="0">
                <a:solidFill>
                  <a:schemeClr val="bg1"/>
                </a:solidFill>
                <a:latin typeface="Meiryo UI" panose="020B0604030504040204" pitchFamily="50" charset="-128"/>
                <a:ea typeface="Meiryo UI" panose="020B0604030504040204" pitchFamily="50" charset="-128"/>
              </a:rPr>
              <a:t>)</a:t>
            </a:r>
          </a:p>
          <a:p>
            <a:r>
              <a:rPr lang="en-US" altLang="ja-JP" sz="1100" b="1" dirty="0">
                <a:solidFill>
                  <a:schemeClr val="bg1"/>
                </a:solidFill>
                <a:latin typeface="Meiryo UI" panose="020B0604030504040204" pitchFamily="50" charset="-128"/>
                <a:ea typeface="Meiryo UI" panose="020B0604030504040204" pitchFamily="50" charset="-128"/>
              </a:rPr>
              <a:t>40	</a:t>
            </a:r>
            <a:r>
              <a:rPr lang="ja-JP" altLang="en-US" sz="1100" b="1" dirty="0">
                <a:solidFill>
                  <a:schemeClr val="bg1"/>
                </a:solidFill>
                <a:latin typeface="Meiryo UI" panose="020B0604030504040204" pitchFamily="50" charset="-128"/>
                <a:ea typeface="Meiryo UI" panose="020B0604030504040204" pitchFamily="50" charset="-128"/>
              </a:rPr>
              <a:t>企業属性 </a:t>
            </a:r>
            <a:r>
              <a:rPr lang="en-US" altLang="ja-JP" sz="1100" b="1" dirty="0">
                <a:solidFill>
                  <a:schemeClr val="bg1"/>
                </a:solidFill>
                <a:latin typeface="Meiryo UI" panose="020B0604030504040204" pitchFamily="50" charset="-128"/>
                <a:ea typeface="Meiryo UI" panose="020B0604030504040204" pitchFamily="50" charset="-128"/>
              </a:rPr>
              <a:t>(TOP3)</a:t>
            </a:r>
          </a:p>
          <a:p>
            <a:r>
              <a:rPr lang="en-US" altLang="ja-JP" sz="1100" b="1" dirty="0">
                <a:solidFill>
                  <a:schemeClr val="bg1"/>
                </a:solidFill>
                <a:latin typeface="Meiryo UI" panose="020B0604030504040204" pitchFamily="50" charset="-128"/>
                <a:ea typeface="Meiryo UI" panose="020B0604030504040204" pitchFamily="50" charset="-128"/>
              </a:rPr>
              <a:t>41	</a:t>
            </a:r>
            <a:r>
              <a:rPr lang="ja-JP" altLang="en-US" sz="1100" b="1" dirty="0">
                <a:solidFill>
                  <a:schemeClr val="bg1"/>
                </a:solidFill>
                <a:latin typeface="Meiryo UI" panose="020B0604030504040204" pitchFamily="50" charset="-128"/>
                <a:ea typeface="Meiryo UI" panose="020B0604030504040204" pitchFamily="50" charset="-128"/>
              </a:rPr>
              <a:t>行動履歴 </a:t>
            </a:r>
            <a:r>
              <a:rPr lang="en-US" altLang="ja-JP" sz="1100" b="1" dirty="0">
                <a:solidFill>
                  <a:schemeClr val="bg1"/>
                </a:solidFill>
                <a:latin typeface="Meiryo UI" panose="020B0604030504040204" pitchFamily="50" charset="-128"/>
                <a:ea typeface="Meiryo UI" panose="020B0604030504040204" pitchFamily="50" charset="-128"/>
              </a:rPr>
              <a:t>(TOP3)</a:t>
            </a:r>
          </a:p>
          <a:p>
            <a:r>
              <a:rPr lang="en-US" altLang="ja-JP" sz="1100" b="1" dirty="0">
                <a:solidFill>
                  <a:schemeClr val="bg1"/>
                </a:solidFill>
                <a:latin typeface="Meiryo UI" panose="020B0604030504040204" pitchFamily="50" charset="-128"/>
                <a:ea typeface="Meiryo UI" panose="020B0604030504040204" pitchFamily="50" charset="-128"/>
              </a:rPr>
              <a:t>42	</a:t>
            </a:r>
            <a:r>
              <a:rPr lang="ja-JP" altLang="en-US" sz="1100" b="1" dirty="0">
                <a:solidFill>
                  <a:schemeClr val="bg1"/>
                </a:solidFill>
                <a:latin typeface="Meiryo UI" panose="020B0604030504040204" pitchFamily="50" charset="-128"/>
                <a:ea typeface="Meiryo UI" panose="020B0604030504040204" pitchFamily="50" charset="-128"/>
              </a:rPr>
              <a:t>導入タグ</a:t>
            </a:r>
            <a:r>
              <a:rPr lang="en-US" altLang="ja-JP" sz="1100" b="1" dirty="0">
                <a:solidFill>
                  <a:schemeClr val="bg1"/>
                </a:solidFill>
                <a:latin typeface="Meiryo UI" panose="020B0604030504040204" pitchFamily="50" charset="-128"/>
                <a:ea typeface="Meiryo UI" panose="020B0604030504040204" pitchFamily="50" charset="-128"/>
              </a:rPr>
              <a:t>(TOP3)</a:t>
            </a:r>
          </a:p>
          <a:p>
            <a:r>
              <a:rPr lang="en-US" altLang="ja-JP" sz="1100" b="1" dirty="0">
                <a:solidFill>
                  <a:schemeClr val="bg1"/>
                </a:solidFill>
                <a:latin typeface="Meiryo UI" panose="020B0604030504040204" pitchFamily="50" charset="-128"/>
                <a:ea typeface="Meiryo UI" panose="020B0604030504040204" pitchFamily="50" charset="-128"/>
              </a:rPr>
              <a:t>43	</a:t>
            </a:r>
            <a:r>
              <a:rPr lang="ja-JP" altLang="en-US" sz="1100" b="1" dirty="0">
                <a:solidFill>
                  <a:schemeClr val="bg1"/>
                </a:solidFill>
                <a:latin typeface="Meiryo UI" panose="020B0604030504040204" pitchFamily="50" charset="-128"/>
                <a:ea typeface="Meiryo UI" panose="020B0604030504040204" pitchFamily="50" charset="-128"/>
              </a:rPr>
              <a:t>ストーリー </a:t>
            </a:r>
            <a:r>
              <a:rPr lang="en-US" altLang="ja-JP" sz="1100" b="1" dirty="0">
                <a:solidFill>
                  <a:schemeClr val="bg1"/>
                </a:solidFill>
                <a:latin typeface="Meiryo UI" panose="020B0604030504040204" pitchFamily="50" charset="-128"/>
                <a:ea typeface="Meiryo UI" panose="020B0604030504040204" pitchFamily="50" charset="-128"/>
              </a:rPr>
              <a:t>(TOP3) </a:t>
            </a:r>
          </a:p>
          <a:p>
            <a:r>
              <a:rPr lang="en-US" altLang="ja-JP" sz="1100" b="1" dirty="0">
                <a:solidFill>
                  <a:schemeClr val="bg1"/>
                </a:solidFill>
                <a:latin typeface="Meiryo UI" panose="020B0604030504040204" pitchFamily="50" charset="-128"/>
                <a:ea typeface="Meiryo UI" panose="020B0604030504040204" pitchFamily="50" charset="-128"/>
              </a:rPr>
              <a:t>44	Web</a:t>
            </a:r>
            <a:r>
              <a:rPr lang="ja-JP" altLang="en-US" sz="1100" b="1" dirty="0">
                <a:solidFill>
                  <a:schemeClr val="bg1"/>
                </a:solidFill>
                <a:latin typeface="Meiryo UI" panose="020B0604030504040204" pitchFamily="50" charset="-128"/>
                <a:ea typeface="Meiryo UI" panose="020B0604030504040204" pitchFamily="50" charset="-128"/>
              </a:rPr>
              <a:t>来訪回数</a:t>
            </a:r>
            <a:r>
              <a:rPr lang="en-US" altLang="ja-JP" sz="1100" b="1" dirty="0">
                <a:solidFill>
                  <a:schemeClr val="bg1"/>
                </a:solidFill>
                <a:latin typeface="Meiryo UI" panose="020B0604030504040204" pitchFamily="50" charset="-128"/>
                <a:ea typeface="Meiryo UI" panose="020B0604030504040204" pitchFamily="50" charset="-128"/>
              </a:rPr>
              <a:t>(</a:t>
            </a:r>
            <a:r>
              <a:rPr lang="ja-JP" altLang="en-US" sz="1100" b="1" dirty="0">
                <a:solidFill>
                  <a:schemeClr val="bg1"/>
                </a:solidFill>
                <a:latin typeface="Meiryo UI" panose="020B0604030504040204" pitchFamily="50" charset="-128"/>
                <a:ea typeface="Meiryo UI" panose="020B0604030504040204" pitchFamily="50" charset="-128"/>
              </a:rPr>
              <a:t>四半期</a:t>
            </a:r>
            <a:r>
              <a:rPr lang="en-US" altLang="ja-JP" sz="1100" b="1" dirty="0">
                <a:solidFill>
                  <a:schemeClr val="bg1"/>
                </a:solidFill>
                <a:latin typeface="Meiryo UI" panose="020B0604030504040204" pitchFamily="50" charset="-128"/>
                <a:ea typeface="Meiryo UI" panose="020B0604030504040204" pitchFamily="50" charset="-128"/>
              </a:rPr>
              <a:t>)</a:t>
            </a:r>
          </a:p>
          <a:p>
            <a:r>
              <a:rPr lang="en-US" altLang="ja-JP" sz="1100" b="1" dirty="0">
                <a:solidFill>
                  <a:schemeClr val="bg1"/>
                </a:solidFill>
                <a:latin typeface="Meiryo UI" panose="020B0604030504040204" pitchFamily="50" charset="-128"/>
                <a:ea typeface="Meiryo UI" panose="020B0604030504040204" pitchFamily="50" charset="-128"/>
              </a:rPr>
              <a:t>45	Web</a:t>
            </a:r>
            <a:r>
              <a:rPr lang="ja-JP" altLang="en-US" sz="1100" b="1" dirty="0">
                <a:solidFill>
                  <a:schemeClr val="bg1"/>
                </a:solidFill>
                <a:latin typeface="Meiryo UI" panose="020B0604030504040204" pitchFamily="50" charset="-128"/>
                <a:ea typeface="Meiryo UI" panose="020B0604030504040204" pitchFamily="50" charset="-128"/>
              </a:rPr>
              <a:t>来訪回数</a:t>
            </a:r>
            <a:r>
              <a:rPr lang="en-US" altLang="ja-JP" sz="1100" b="1" dirty="0">
                <a:solidFill>
                  <a:schemeClr val="bg1"/>
                </a:solidFill>
                <a:latin typeface="Meiryo UI" panose="020B0604030504040204" pitchFamily="50" charset="-128"/>
                <a:ea typeface="Meiryo UI" panose="020B0604030504040204" pitchFamily="50" charset="-128"/>
              </a:rPr>
              <a:t>(1</a:t>
            </a:r>
            <a:r>
              <a:rPr lang="ja-JP" altLang="en-US" sz="1100" b="1" dirty="0">
                <a:solidFill>
                  <a:schemeClr val="bg1"/>
                </a:solidFill>
                <a:latin typeface="Meiryo UI" panose="020B0604030504040204" pitchFamily="50" charset="-128"/>
                <a:ea typeface="Meiryo UI" panose="020B0604030504040204" pitchFamily="50" charset="-128"/>
              </a:rPr>
              <a:t>カ月</a:t>
            </a:r>
            <a:r>
              <a:rPr lang="en-US" altLang="ja-JP" sz="1100" b="1" dirty="0">
                <a:solidFill>
                  <a:schemeClr val="bg1"/>
                </a:solidFill>
                <a:latin typeface="Meiryo UI" panose="020B0604030504040204" pitchFamily="50" charset="-128"/>
                <a:ea typeface="Meiryo UI" panose="020B0604030504040204" pitchFamily="50" charset="-128"/>
              </a:rPr>
              <a:t>)</a:t>
            </a:r>
          </a:p>
          <a:p>
            <a:r>
              <a:rPr lang="en-US" altLang="ja-JP" sz="1100" b="1" dirty="0">
                <a:solidFill>
                  <a:schemeClr val="bg1"/>
                </a:solidFill>
                <a:latin typeface="Meiryo UI" panose="020B0604030504040204" pitchFamily="50" charset="-128"/>
                <a:ea typeface="Meiryo UI" panose="020B0604030504040204" pitchFamily="50" charset="-128"/>
              </a:rPr>
              <a:t>46	Web</a:t>
            </a:r>
            <a:r>
              <a:rPr lang="ja-JP" altLang="en-US" sz="1100" b="1" dirty="0">
                <a:solidFill>
                  <a:schemeClr val="bg1"/>
                </a:solidFill>
                <a:latin typeface="Meiryo UI" panose="020B0604030504040204" pitchFamily="50" charset="-128"/>
                <a:ea typeface="Meiryo UI" panose="020B0604030504040204" pitchFamily="50" charset="-128"/>
              </a:rPr>
              <a:t>来訪回数</a:t>
            </a:r>
            <a:r>
              <a:rPr lang="en-US" altLang="ja-JP" sz="1100" b="1" dirty="0">
                <a:solidFill>
                  <a:schemeClr val="bg1"/>
                </a:solidFill>
                <a:latin typeface="Meiryo UI" panose="020B0604030504040204" pitchFamily="50" charset="-128"/>
                <a:ea typeface="Meiryo UI" panose="020B0604030504040204" pitchFamily="50" charset="-128"/>
              </a:rPr>
              <a:t>(1</a:t>
            </a:r>
            <a:r>
              <a:rPr lang="ja-JP" altLang="en-US" sz="1100" b="1" dirty="0">
                <a:solidFill>
                  <a:schemeClr val="bg1"/>
                </a:solidFill>
                <a:latin typeface="Meiryo UI" panose="020B0604030504040204" pitchFamily="50" charset="-128"/>
                <a:ea typeface="Meiryo UI" panose="020B0604030504040204" pitchFamily="50" charset="-128"/>
              </a:rPr>
              <a:t>週間</a:t>
            </a:r>
            <a:r>
              <a:rPr lang="en-US" altLang="ja-JP" sz="1100" b="1" dirty="0">
                <a:solidFill>
                  <a:schemeClr val="bg1"/>
                </a:solidFill>
                <a:latin typeface="Meiryo UI" panose="020B0604030504040204" pitchFamily="50" charset="-128"/>
                <a:ea typeface="Meiryo UI" panose="020B0604030504040204" pitchFamily="50" charset="-128"/>
              </a:rPr>
              <a:t>)</a:t>
            </a:r>
          </a:p>
          <a:p>
            <a:r>
              <a:rPr lang="en-US" altLang="ja-JP" sz="1100" b="1" dirty="0">
                <a:solidFill>
                  <a:schemeClr val="bg1"/>
                </a:solidFill>
                <a:latin typeface="Meiryo UI" panose="020B0604030504040204" pitchFamily="50" charset="-128"/>
                <a:ea typeface="Meiryo UI" panose="020B0604030504040204" pitchFamily="50" charset="-128"/>
              </a:rPr>
              <a:t>47	</a:t>
            </a:r>
            <a:r>
              <a:rPr lang="ja-JP" altLang="en-US" sz="1100" b="1" dirty="0">
                <a:solidFill>
                  <a:schemeClr val="bg1"/>
                </a:solidFill>
                <a:latin typeface="Meiryo UI" panose="020B0604030504040204" pitchFamily="50" charset="-128"/>
                <a:ea typeface="Meiryo UI" panose="020B0604030504040204" pitchFamily="50" charset="-128"/>
              </a:rPr>
              <a:t>他</a:t>
            </a:r>
            <a:r>
              <a:rPr lang="en-US" altLang="ja-JP" sz="1100" b="1" dirty="0">
                <a:solidFill>
                  <a:schemeClr val="bg1"/>
                </a:solidFill>
                <a:latin typeface="Meiryo UI" panose="020B0604030504040204" pitchFamily="50" charset="-128"/>
                <a:ea typeface="Meiryo UI" panose="020B0604030504040204" pitchFamily="50" charset="-128"/>
              </a:rPr>
              <a:t>Web</a:t>
            </a:r>
            <a:r>
              <a:rPr lang="ja-JP" altLang="en-US" sz="1100" b="1" dirty="0">
                <a:solidFill>
                  <a:schemeClr val="bg1"/>
                </a:solidFill>
                <a:latin typeface="Meiryo UI" panose="020B0604030504040204" pitchFamily="50" charset="-128"/>
                <a:ea typeface="Meiryo UI" panose="020B0604030504040204" pitchFamily="50" charset="-128"/>
              </a:rPr>
              <a:t>来訪回数</a:t>
            </a:r>
            <a:r>
              <a:rPr lang="en-US" altLang="ja-JP" sz="1100" b="1" dirty="0">
                <a:solidFill>
                  <a:schemeClr val="bg1"/>
                </a:solidFill>
                <a:latin typeface="Meiryo UI" panose="020B0604030504040204" pitchFamily="50" charset="-128"/>
                <a:ea typeface="Meiryo UI" panose="020B0604030504040204" pitchFamily="50" charset="-128"/>
              </a:rPr>
              <a:t>(1</a:t>
            </a:r>
            <a:r>
              <a:rPr lang="ja-JP" altLang="en-US" sz="1100" b="1" dirty="0">
                <a:solidFill>
                  <a:schemeClr val="bg1"/>
                </a:solidFill>
                <a:latin typeface="Meiryo UI" panose="020B0604030504040204" pitchFamily="50" charset="-128"/>
                <a:ea typeface="Meiryo UI" panose="020B0604030504040204" pitchFamily="50" charset="-128"/>
              </a:rPr>
              <a:t>カ月</a:t>
            </a:r>
            <a:r>
              <a:rPr lang="en-US" altLang="ja-JP" sz="1100" b="1" dirty="0">
                <a:solidFill>
                  <a:schemeClr val="bg1"/>
                </a:solidFill>
                <a:latin typeface="Meiryo UI" panose="020B0604030504040204" pitchFamily="50" charset="-128"/>
                <a:ea typeface="Meiryo UI" panose="020B0604030504040204" pitchFamily="50" charset="-128"/>
              </a:rPr>
              <a:t>)01 </a:t>
            </a:r>
          </a:p>
          <a:p>
            <a:r>
              <a:rPr lang="en-US" altLang="ja-JP" sz="1100" b="1" dirty="0">
                <a:solidFill>
                  <a:schemeClr val="bg1"/>
                </a:solidFill>
                <a:latin typeface="Meiryo UI" panose="020B0604030504040204" pitchFamily="50" charset="-128"/>
                <a:ea typeface="Meiryo UI" panose="020B0604030504040204" pitchFamily="50" charset="-128"/>
              </a:rPr>
              <a:t>48	</a:t>
            </a:r>
            <a:r>
              <a:rPr lang="ja-JP" altLang="en-US" sz="1100" b="1" dirty="0">
                <a:solidFill>
                  <a:schemeClr val="bg1"/>
                </a:solidFill>
                <a:latin typeface="Meiryo UI" panose="020B0604030504040204" pitchFamily="50" charset="-128"/>
                <a:ea typeface="Meiryo UI" panose="020B0604030504040204" pitchFamily="50" charset="-128"/>
              </a:rPr>
              <a:t>他</a:t>
            </a:r>
            <a:r>
              <a:rPr lang="en-US" altLang="ja-JP" sz="1100" b="1" dirty="0">
                <a:solidFill>
                  <a:schemeClr val="bg1"/>
                </a:solidFill>
                <a:latin typeface="Meiryo UI" panose="020B0604030504040204" pitchFamily="50" charset="-128"/>
                <a:ea typeface="Meiryo UI" panose="020B0604030504040204" pitchFamily="50" charset="-128"/>
              </a:rPr>
              <a:t>Web</a:t>
            </a:r>
            <a:r>
              <a:rPr lang="ja-JP" altLang="en-US" sz="1100" b="1" dirty="0">
                <a:solidFill>
                  <a:schemeClr val="bg1"/>
                </a:solidFill>
                <a:latin typeface="Meiryo UI" panose="020B0604030504040204" pitchFamily="50" charset="-128"/>
                <a:ea typeface="Meiryo UI" panose="020B0604030504040204" pitchFamily="50" charset="-128"/>
              </a:rPr>
              <a:t>来訪回数</a:t>
            </a:r>
            <a:r>
              <a:rPr lang="en-US" altLang="ja-JP" sz="1100" b="1" dirty="0">
                <a:solidFill>
                  <a:schemeClr val="bg1"/>
                </a:solidFill>
                <a:latin typeface="Meiryo UI" panose="020B0604030504040204" pitchFamily="50" charset="-128"/>
                <a:ea typeface="Meiryo UI" panose="020B0604030504040204" pitchFamily="50" charset="-128"/>
              </a:rPr>
              <a:t>(1</a:t>
            </a:r>
            <a:r>
              <a:rPr lang="ja-JP" altLang="en-US" sz="1100" b="1" dirty="0">
                <a:solidFill>
                  <a:schemeClr val="bg1"/>
                </a:solidFill>
                <a:latin typeface="Meiryo UI" panose="020B0604030504040204" pitchFamily="50" charset="-128"/>
                <a:ea typeface="Meiryo UI" panose="020B0604030504040204" pitchFamily="50" charset="-128"/>
              </a:rPr>
              <a:t>カ月</a:t>
            </a:r>
            <a:r>
              <a:rPr lang="en-US" altLang="ja-JP" sz="1100" b="1" dirty="0">
                <a:solidFill>
                  <a:schemeClr val="bg1"/>
                </a:solidFill>
                <a:latin typeface="Meiryo UI" panose="020B0604030504040204" pitchFamily="50" charset="-128"/>
                <a:ea typeface="Meiryo UI" panose="020B0604030504040204" pitchFamily="50" charset="-128"/>
              </a:rPr>
              <a:t>)02 </a:t>
            </a:r>
          </a:p>
          <a:p>
            <a:r>
              <a:rPr lang="en-US" altLang="ja-JP" sz="1100" b="1" dirty="0">
                <a:solidFill>
                  <a:schemeClr val="bg1"/>
                </a:solidFill>
                <a:latin typeface="Meiryo UI" panose="020B0604030504040204" pitchFamily="50" charset="-128"/>
                <a:ea typeface="Meiryo UI" panose="020B0604030504040204" pitchFamily="50" charset="-128"/>
              </a:rPr>
              <a:t>49	</a:t>
            </a:r>
            <a:r>
              <a:rPr lang="ja-JP" altLang="en-US" sz="1100" b="1" dirty="0">
                <a:solidFill>
                  <a:schemeClr val="bg1"/>
                </a:solidFill>
                <a:latin typeface="Meiryo UI" panose="020B0604030504040204" pitchFamily="50" charset="-128"/>
                <a:ea typeface="Meiryo UI" panose="020B0604030504040204" pitchFamily="50" charset="-128"/>
              </a:rPr>
              <a:t>他</a:t>
            </a:r>
            <a:r>
              <a:rPr lang="en-US" altLang="ja-JP" sz="1100" b="1" dirty="0">
                <a:solidFill>
                  <a:schemeClr val="bg1"/>
                </a:solidFill>
                <a:latin typeface="Meiryo UI" panose="020B0604030504040204" pitchFamily="50" charset="-128"/>
                <a:ea typeface="Meiryo UI" panose="020B0604030504040204" pitchFamily="50" charset="-128"/>
              </a:rPr>
              <a:t>Web</a:t>
            </a:r>
            <a:r>
              <a:rPr lang="ja-JP" altLang="en-US" sz="1100" b="1" dirty="0">
                <a:solidFill>
                  <a:schemeClr val="bg1"/>
                </a:solidFill>
                <a:latin typeface="Meiryo UI" panose="020B0604030504040204" pitchFamily="50" charset="-128"/>
                <a:ea typeface="Meiryo UI" panose="020B0604030504040204" pitchFamily="50" charset="-128"/>
              </a:rPr>
              <a:t>来訪回数</a:t>
            </a:r>
            <a:r>
              <a:rPr lang="en-US" altLang="ja-JP" sz="1100" b="1" dirty="0">
                <a:solidFill>
                  <a:schemeClr val="bg1"/>
                </a:solidFill>
                <a:latin typeface="Meiryo UI" panose="020B0604030504040204" pitchFamily="50" charset="-128"/>
                <a:ea typeface="Meiryo UI" panose="020B0604030504040204" pitchFamily="50" charset="-128"/>
              </a:rPr>
              <a:t>(1</a:t>
            </a:r>
            <a:r>
              <a:rPr lang="ja-JP" altLang="en-US" sz="1100" b="1" dirty="0">
                <a:solidFill>
                  <a:schemeClr val="bg1"/>
                </a:solidFill>
                <a:latin typeface="Meiryo UI" panose="020B0604030504040204" pitchFamily="50" charset="-128"/>
                <a:ea typeface="Meiryo UI" panose="020B0604030504040204" pitchFamily="50" charset="-128"/>
              </a:rPr>
              <a:t>カ月</a:t>
            </a:r>
            <a:r>
              <a:rPr lang="en-US" altLang="ja-JP" sz="1100" b="1" dirty="0">
                <a:solidFill>
                  <a:schemeClr val="bg1"/>
                </a:solidFill>
                <a:latin typeface="Meiryo UI" panose="020B0604030504040204" pitchFamily="50" charset="-128"/>
                <a:ea typeface="Meiryo UI" panose="020B0604030504040204" pitchFamily="50" charset="-128"/>
              </a:rPr>
              <a:t>)03 </a:t>
            </a:r>
          </a:p>
          <a:p>
            <a:r>
              <a:rPr lang="en-US" altLang="ja-JP" sz="1100" b="1" dirty="0">
                <a:solidFill>
                  <a:schemeClr val="bg1"/>
                </a:solidFill>
                <a:latin typeface="Meiryo UI" panose="020B0604030504040204" pitchFamily="50" charset="-128"/>
                <a:ea typeface="Meiryo UI" panose="020B0604030504040204" pitchFamily="50" charset="-128"/>
              </a:rPr>
              <a:t>50	</a:t>
            </a:r>
            <a:r>
              <a:rPr lang="ja-JP" altLang="en-US" sz="1100" b="1" dirty="0">
                <a:solidFill>
                  <a:schemeClr val="bg1"/>
                </a:solidFill>
                <a:latin typeface="Meiryo UI" panose="020B0604030504040204" pitchFamily="50" charset="-128"/>
                <a:ea typeface="Meiryo UI" panose="020B0604030504040204" pitchFamily="50" charset="-128"/>
              </a:rPr>
              <a:t>他</a:t>
            </a:r>
            <a:r>
              <a:rPr lang="en-US" altLang="ja-JP" sz="1100" b="1" dirty="0">
                <a:solidFill>
                  <a:schemeClr val="bg1"/>
                </a:solidFill>
                <a:latin typeface="Meiryo UI" panose="020B0604030504040204" pitchFamily="50" charset="-128"/>
                <a:ea typeface="Meiryo UI" panose="020B0604030504040204" pitchFamily="50" charset="-128"/>
              </a:rPr>
              <a:t>Web</a:t>
            </a:r>
            <a:r>
              <a:rPr lang="ja-JP" altLang="en-US" sz="1100" b="1" dirty="0">
                <a:solidFill>
                  <a:schemeClr val="bg1"/>
                </a:solidFill>
                <a:latin typeface="Meiryo UI" panose="020B0604030504040204" pitchFamily="50" charset="-128"/>
                <a:ea typeface="Meiryo UI" panose="020B0604030504040204" pitchFamily="50" charset="-128"/>
              </a:rPr>
              <a:t>来訪回数</a:t>
            </a:r>
            <a:r>
              <a:rPr lang="en-US" altLang="ja-JP" sz="1100" b="1" dirty="0">
                <a:solidFill>
                  <a:schemeClr val="bg1"/>
                </a:solidFill>
                <a:latin typeface="Meiryo UI" panose="020B0604030504040204" pitchFamily="50" charset="-128"/>
                <a:ea typeface="Meiryo UI" panose="020B0604030504040204" pitchFamily="50" charset="-128"/>
              </a:rPr>
              <a:t>(1</a:t>
            </a:r>
            <a:r>
              <a:rPr lang="ja-JP" altLang="en-US" sz="1100" b="1" dirty="0">
                <a:solidFill>
                  <a:schemeClr val="bg1"/>
                </a:solidFill>
                <a:latin typeface="Meiryo UI" panose="020B0604030504040204" pitchFamily="50" charset="-128"/>
                <a:ea typeface="Meiryo UI" panose="020B0604030504040204" pitchFamily="50" charset="-128"/>
              </a:rPr>
              <a:t>カ月</a:t>
            </a:r>
            <a:r>
              <a:rPr lang="en-US" altLang="ja-JP" sz="1100" b="1" dirty="0">
                <a:solidFill>
                  <a:schemeClr val="bg1"/>
                </a:solidFill>
                <a:latin typeface="Meiryo UI" panose="020B0604030504040204" pitchFamily="50" charset="-128"/>
                <a:ea typeface="Meiryo UI" panose="020B0604030504040204" pitchFamily="50" charset="-128"/>
              </a:rPr>
              <a:t>)04 </a:t>
            </a:r>
          </a:p>
          <a:p>
            <a:r>
              <a:rPr lang="en-US" altLang="ja-JP" sz="1100" b="1" dirty="0">
                <a:solidFill>
                  <a:schemeClr val="bg1"/>
                </a:solidFill>
                <a:latin typeface="Meiryo UI" panose="020B0604030504040204" pitchFamily="50" charset="-128"/>
                <a:ea typeface="Meiryo UI" panose="020B0604030504040204" pitchFamily="50" charset="-128"/>
              </a:rPr>
              <a:t>51	</a:t>
            </a:r>
            <a:r>
              <a:rPr lang="ja-JP" altLang="en-US" sz="1100" b="1" dirty="0">
                <a:solidFill>
                  <a:schemeClr val="bg1"/>
                </a:solidFill>
                <a:latin typeface="Meiryo UI" panose="020B0604030504040204" pitchFamily="50" charset="-128"/>
                <a:ea typeface="Meiryo UI" panose="020B0604030504040204" pitchFamily="50" charset="-128"/>
              </a:rPr>
              <a:t>他</a:t>
            </a:r>
            <a:r>
              <a:rPr lang="en-US" altLang="ja-JP" sz="1100" b="1" dirty="0">
                <a:solidFill>
                  <a:schemeClr val="bg1"/>
                </a:solidFill>
                <a:latin typeface="Meiryo UI" panose="020B0604030504040204" pitchFamily="50" charset="-128"/>
                <a:ea typeface="Meiryo UI" panose="020B0604030504040204" pitchFamily="50" charset="-128"/>
              </a:rPr>
              <a:t>Web</a:t>
            </a:r>
            <a:r>
              <a:rPr lang="ja-JP" altLang="en-US" sz="1100" b="1" dirty="0">
                <a:solidFill>
                  <a:schemeClr val="bg1"/>
                </a:solidFill>
                <a:latin typeface="Meiryo UI" panose="020B0604030504040204" pitchFamily="50" charset="-128"/>
                <a:ea typeface="Meiryo UI" panose="020B0604030504040204" pitchFamily="50" charset="-128"/>
              </a:rPr>
              <a:t>来訪回数</a:t>
            </a:r>
            <a:r>
              <a:rPr lang="en-US" altLang="ja-JP" sz="1100" b="1" dirty="0">
                <a:solidFill>
                  <a:schemeClr val="bg1"/>
                </a:solidFill>
                <a:latin typeface="Meiryo UI" panose="020B0604030504040204" pitchFamily="50" charset="-128"/>
                <a:ea typeface="Meiryo UI" panose="020B0604030504040204" pitchFamily="50" charset="-128"/>
              </a:rPr>
              <a:t>(1</a:t>
            </a:r>
            <a:r>
              <a:rPr lang="ja-JP" altLang="en-US" sz="1100" b="1" dirty="0">
                <a:solidFill>
                  <a:schemeClr val="bg1"/>
                </a:solidFill>
                <a:latin typeface="Meiryo UI" panose="020B0604030504040204" pitchFamily="50" charset="-128"/>
                <a:ea typeface="Meiryo UI" panose="020B0604030504040204" pitchFamily="50" charset="-128"/>
              </a:rPr>
              <a:t>カ月</a:t>
            </a:r>
            <a:r>
              <a:rPr lang="en-US" altLang="ja-JP" sz="1100" b="1" dirty="0">
                <a:solidFill>
                  <a:schemeClr val="bg1"/>
                </a:solidFill>
                <a:latin typeface="Meiryo UI" panose="020B0604030504040204" pitchFamily="50" charset="-128"/>
                <a:ea typeface="Meiryo UI" panose="020B0604030504040204" pitchFamily="50" charset="-128"/>
              </a:rPr>
              <a:t>)05 </a:t>
            </a:r>
          </a:p>
          <a:p>
            <a:r>
              <a:rPr lang="en-US" altLang="ja-JP" sz="1100" b="1" dirty="0">
                <a:solidFill>
                  <a:schemeClr val="bg1"/>
                </a:solidFill>
                <a:latin typeface="Meiryo UI" panose="020B0604030504040204" pitchFamily="50" charset="-128"/>
                <a:ea typeface="Meiryo UI" panose="020B0604030504040204" pitchFamily="50" charset="-128"/>
              </a:rPr>
              <a:t>52	</a:t>
            </a:r>
            <a:r>
              <a:rPr lang="ja-JP" altLang="en-US" sz="1100" b="1" dirty="0">
                <a:solidFill>
                  <a:schemeClr val="bg1"/>
                </a:solidFill>
                <a:latin typeface="Meiryo UI" panose="020B0604030504040204" pitchFamily="50" charset="-128"/>
                <a:ea typeface="Meiryo UI" panose="020B0604030504040204" pitchFamily="50" charset="-128"/>
              </a:rPr>
              <a:t>セレクト</a:t>
            </a:r>
            <a:r>
              <a:rPr lang="en-US" altLang="ja-JP" sz="1100" b="1" dirty="0">
                <a:solidFill>
                  <a:schemeClr val="bg1"/>
                </a:solidFill>
                <a:latin typeface="Meiryo UI" panose="020B0604030504040204" pitchFamily="50" charset="-128"/>
                <a:ea typeface="Meiryo UI" panose="020B0604030504040204" pitchFamily="50" charset="-128"/>
              </a:rPr>
              <a:t>DMP01 </a:t>
            </a:r>
          </a:p>
          <a:p>
            <a:r>
              <a:rPr lang="en-US" altLang="ja-JP" sz="1100" b="1" dirty="0">
                <a:solidFill>
                  <a:schemeClr val="bg1"/>
                </a:solidFill>
                <a:latin typeface="Meiryo UI" panose="020B0604030504040204" pitchFamily="50" charset="-128"/>
                <a:ea typeface="Meiryo UI" panose="020B0604030504040204" pitchFamily="50" charset="-128"/>
              </a:rPr>
              <a:t>53	</a:t>
            </a:r>
            <a:r>
              <a:rPr lang="ja-JP" altLang="en-US" sz="1100" b="1" dirty="0">
                <a:solidFill>
                  <a:schemeClr val="bg1"/>
                </a:solidFill>
                <a:latin typeface="Meiryo UI" panose="020B0604030504040204" pitchFamily="50" charset="-128"/>
                <a:ea typeface="Meiryo UI" panose="020B0604030504040204" pitchFamily="50" charset="-128"/>
              </a:rPr>
              <a:t>セレクト</a:t>
            </a:r>
            <a:r>
              <a:rPr lang="en-US" altLang="ja-JP" sz="1100" b="1" dirty="0">
                <a:solidFill>
                  <a:schemeClr val="bg1"/>
                </a:solidFill>
                <a:latin typeface="Meiryo UI" panose="020B0604030504040204" pitchFamily="50" charset="-128"/>
                <a:ea typeface="Meiryo UI" panose="020B0604030504040204" pitchFamily="50" charset="-128"/>
              </a:rPr>
              <a:t>DMP02 </a:t>
            </a:r>
          </a:p>
          <a:p>
            <a:r>
              <a:rPr lang="en-US" altLang="ja-JP" sz="1100" b="1" dirty="0">
                <a:solidFill>
                  <a:schemeClr val="bg1"/>
                </a:solidFill>
                <a:latin typeface="Meiryo UI" panose="020B0604030504040204" pitchFamily="50" charset="-128"/>
                <a:ea typeface="Meiryo UI" panose="020B0604030504040204" pitchFamily="50" charset="-128"/>
              </a:rPr>
              <a:t>54	</a:t>
            </a:r>
            <a:r>
              <a:rPr lang="ja-JP" altLang="en-US" sz="1100" b="1" dirty="0">
                <a:solidFill>
                  <a:schemeClr val="bg1"/>
                </a:solidFill>
                <a:latin typeface="Meiryo UI" panose="020B0604030504040204" pitchFamily="50" charset="-128"/>
                <a:ea typeface="Meiryo UI" panose="020B0604030504040204" pitchFamily="50" charset="-128"/>
              </a:rPr>
              <a:t>セレクト</a:t>
            </a:r>
            <a:r>
              <a:rPr lang="en-US" altLang="ja-JP" sz="1100" b="1" dirty="0">
                <a:solidFill>
                  <a:schemeClr val="bg1"/>
                </a:solidFill>
                <a:latin typeface="Meiryo UI" panose="020B0604030504040204" pitchFamily="50" charset="-128"/>
                <a:ea typeface="Meiryo UI" panose="020B0604030504040204" pitchFamily="50" charset="-128"/>
              </a:rPr>
              <a:t>DMP03 </a:t>
            </a:r>
          </a:p>
          <a:p>
            <a:r>
              <a:rPr lang="en-US" altLang="ja-JP" sz="1100" b="1" dirty="0">
                <a:solidFill>
                  <a:schemeClr val="bg1"/>
                </a:solidFill>
                <a:latin typeface="Meiryo UI" panose="020B0604030504040204" pitchFamily="50" charset="-128"/>
                <a:ea typeface="Meiryo UI" panose="020B0604030504040204" pitchFamily="50" charset="-128"/>
              </a:rPr>
              <a:t>55	</a:t>
            </a:r>
            <a:r>
              <a:rPr lang="ja-JP" altLang="en-US" sz="1100" b="1" dirty="0">
                <a:solidFill>
                  <a:schemeClr val="bg1"/>
                </a:solidFill>
                <a:latin typeface="Meiryo UI" panose="020B0604030504040204" pitchFamily="50" charset="-128"/>
                <a:ea typeface="Meiryo UI" panose="020B0604030504040204" pitchFamily="50" charset="-128"/>
              </a:rPr>
              <a:t>セレクト</a:t>
            </a:r>
            <a:r>
              <a:rPr lang="en-US" altLang="ja-JP" sz="1100" b="1" dirty="0">
                <a:solidFill>
                  <a:schemeClr val="bg1"/>
                </a:solidFill>
                <a:latin typeface="Meiryo UI" panose="020B0604030504040204" pitchFamily="50" charset="-128"/>
                <a:ea typeface="Meiryo UI" panose="020B0604030504040204" pitchFamily="50" charset="-128"/>
              </a:rPr>
              <a:t>DMP04 </a:t>
            </a:r>
          </a:p>
          <a:p>
            <a:r>
              <a:rPr lang="en-US" altLang="ja-JP" sz="1100" b="1" dirty="0">
                <a:solidFill>
                  <a:schemeClr val="bg1"/>
                </a:solidFill>
                <a:latin typeface="Meiryo UI" panose="020B0604030504040204" pitchFamily="50" charset="-128"/>
                <a:ea typeface="Meiryo UI" panose="020B0604030504040204" pitchFamily="50" charset="-128"/>
              </a:rPr>
              <a:t>56	</a:t>
            </a:r>
            <a:r>
              <a:rPr lang="ja-JP" altLang="en-US" sz="1100" b="1" dirty="0">
                <a:solidFill>
                  <a:schemeClr val="bg1"/>
                </a:solidFill>
                <a:latin typeface="Meiryo UI" panose="020B0604030504040204" pitchFamily="50" charset="-128"/>
                <a:ea typeface="Meiryo UI" panose="020B0604030504040204" pitchFamily="50" charset="-128"/>
              </a:rPr>
              <a:t>セレクト</a:t>
            </a:r>
            <a:r>
              <a:rPr lang="en-US" altLang="ja-JP" sz="1100" b="1" dirty="0">
                <a:solidFill>
                  <a:schemeClr val="bg1"/>
                </a:solidFill>
                <a:latin typeface="Meiryo UI" panose="020B0604030504040204" pitchFamily="50" charset="-128"/>
                <a:ea typeface="Meiryo UI" panose="020B0604030504040204" pitchFamily="50" charset="-128"/>
              </a:rPr>
              <a:t>DMP05 </a:t>
            </a:r>
            <a:endParaRPr lang="ja-JP" altLang="en-US" sz="1100" b="1" dirty="0">
              <a:solidFill>
                <a:schemeClr val="bg1"/>
              </a:solidFill>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3F4D8381-1905-4A21-8413-F7BD2C4D83E2}"/>
              </a:ext>
            </a:extLst>
          </p:cNvPr>
          <p:cNvSpPr/>
          <p:nvPr/>
        </p:nvSpPr>
        <p:spPr bwMode="auto">
          <a:xfrm>
            <a:off x="492833" y="2713875"/>
            <a:ext cx="3451370" cy="700997"/>
          </a:xfrm>
          <a:prstGeom prst="rect">
            <a:avLst/>
          </a:prstGeom>
          <a:noFill/>
          <a:ln w="19050" cap="flat" cmpd="sng" algn="ctr">
            <a:solidFill>
              <a:schemeClr val="accent5">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ja-JP" altLang="en-US" sz="2400" dirty="0">
              <a:latin typeface="Times New Roman" pitchFamily="18" charset="0"/>
              <a:ea typeface="ＭＳ Ｐゴシック" pitchFamily="50" charset="-128"/>
            </a:endParaRPr>
          </a:p>
        </p:txBody>
      </p:sp>
      <p:sp>
        <p:nvSpPr>
          <p:cNvPr id="26" name="テキスト ボックス 25">
            <a:extLst>
              <a:ext uri="{FF2B5EF4-FFF2-40B4-BE49-F238E27FC236}">
                <a16:creationId xmlns:a16="http://schemas.microsoft.com/office/drawing/2014/main" id="{6763940C-1318-4079-AFD0-9C374AD16CF1}"/>
              </a:ext>
            </a:extLst>
          </p:cNvPr>
          <p:cNvSpPr txBox="1"/>
          <p:nvPr/>
        </p:nvSpPr>
        <p:spPr>
          <a:xfrm>
            <a:off x="2520558" y="2695041"/>
            <a:ext cx="1423477" cy="738664"/>
          </a:xfrm>
          <a:prstGeom prst="rect">
            <a:avLst/>
          </a:prstGeom>
          <a:noFill/>
        </p:spPr>
        <p:txBody>
          <a:bodyPr wrap="square">
            <a:spAutoFit/>
          </a:bodyPr>
          <a:lstStyle/>
          <a:p>
            <a:pPr algn="ctr"/>
            <a:r>
              <a:rPr lang="en-US" altLang="ja-JP" sz="1400" b="1" dirty="0">
                <a:solidFill>
                  <a:schemeClr val="accent5">
                    <a:lumMod val="20000"/>
                    <a:lumOff val="80000"/>
                  </a:schemeClr>
                </a:solidFill>
                <a:latin typeface="Meiryo UI" panose="020B0604030504040204" pitchFamily="50" charset="-128"/>
                <a:ea typeface="Meiryo UI" panose="020B0604030504040204" pitchFamily="50" charset="-128"/>
              </a:rPr>
              <a:t>Rating</a:t>
            </a:r>
            <a:r>
              <a:rPr lang="ja-JP" altLang="en-US" sz="1400" b="1" dirty="0">
                <a:solidFill>
                  <a:schemeClr val="accent5">
                    <a:lumMod val="20000"/>
                    <a:lumOff val="80000"/>
                  </a:schemeClr>
                </a:solidFill>
                <a:latin typeface="Meiryo UI" panose="020B0604030504040204" pitchFamily="50" charset="-128"/>
                <a:ea typeface="Meiryo UI" panose="020B0604030504040204" pitchFamily="50" charset="-128"/>
              </a:rPr>
              <a:t>スコアの傾向値</a:t>
            </a:r>
            <a:endParaRPr lang="en-US" altLang="ja-JP" sz="1400" b="1" dirty="0">
              <a:solidFill>
                <a:schemeClr val="accent5">
                  <a:lumMod val="20000"/>
                  <a:lumOff val="80000"/>
                </a:schemeClr>
              </a:solidFill>
              <a:latin typeface="Meiryo UI" panose="020B0604030504040204" pitchFamily="50" charset="-128"/>
              <a:ea typeface="Meiryo UI" panose="020B0604030504040204" pitchFamily="50" charset="-128"/>
            </a:endParaRPr>
          </a:p>
          <a:p>
            <a:pPr algn="ctr"/>
            <a:r>
              <a:rPr lang="en-US" altLang="ja-JP" sz="1400" b="1" dirty="0">
                <a:solidFill>
                  <a:schemeClr val="accent5">
                    <a:lumMod val="20000"/>
                    <a:lumOff val="80000"/>
                  </a:schemeClr>
                </a:solidFill>
                <a:latin typeface="Meiryo UI" panose="020B0604030504040204" pitchFamily="50" charset="-128"/>
                <a:ea typeface="Meiryo UI" panose="020B0604030504040204" pitchFamily="50" charset="-128"/>
              </a:rPr>
              <a:t>(0</a:t>
            </a:r>
            <a:r>
              <a:rPr lang="ja-JP" altLang="en-US" sz="1400" b="1" dirty="0">
                <a:solidFill>
                  <a:schemeClr val="accent5">
                    <a:lumMod val="20000"/>
                    <a:lumOff val="80000"/>
                  </a:schemeClr>
                </a:solidFill>
                <a:latin typeface="Meiryo UI" panose="020B0604030504040204" pitchFamily="50" charset="-128"/>
                <a:ea typeface="Meiryo UI" panose="020B0604030504040204" pitchFamily="50" charset="-128"/>
              </a:rPr>
              <a:t>～</a:t>
            </a:r>
            <a:r>
              <a:rPr lang="en-US" altLang="ja-JP" sz="1400" b="1" dirty="0">
                <a:solidFill>
                  <a:schemeClr val="accent5">
                    <a:lumMod val="20000"/>
                    <a:lumOff val="80000"/>
                  </a:schemeClr>
                </a:solidFill>
                <a:latin typeface="Meiryo UI" panose="020B0604030504040204" pitchFamily="50" charset="-128"/>
                <a:ea typeface="Meiryo UI" panose="020B0604030504040204" pitchFamily="50" charset="-128"/>
              </a:rPr>
              <a:t>4)</a:t>
            </a:r>
            <a:endParaRPr lang="ja-JP" altLang="en-US" sz="1400" b="1" dirty="0">
              <a:solidFill>
                <a:schemeClr val="accent5">
                  <a:lumMod val="20000"/>
                  <a:lumOff val="80000"/>
                </a:schemeClr>
              </a:solidFill>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AC987A55-75E5-4DD3-A0EC-AF4BCEE1BB5C}"/>
              </a:ext>
            </a:extLst>
          </p:cNvPr>
          <p:cNvSpPr/>
          <p:nvPr/>
        </p:nvSpPr>
        <p:spPr bwMode="auto">
          <a:xfrm>
            <a:off x="4095676" y="3390499"/>
            <a:ext cx="3765433" cy="707144"/>
          </a:xfrm>
          <a:prstGeom prst="rect">
            <a:avLst/>
          </a:prstGeom>
          <a:noFill/>
          <a:ln w="19050" cap="flat" cmpd="sng" algn="ctr">
            <a:solidFill>
              <a:schemeClr val="accent5">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ja-JP" altLang="en-US" sz="2400" dirty="0">
              <a:latin typeface="Times New Roman" pitchFamily="18" charset="0"/>
              <a:ea typeface="ＭＳ Ｐゴシック" pitchFamily="50" charset="-128"/>
            </a:endParaRPr>
          </a:p>
        </p:txBody>
      </p:sp>
      <p:sp>
        <p:nvSpPr>
          <p:cNvPr id="33" name="テキスト ボックス 32">
            <a:extLst>
              <a:ext uri="{FF2B5EF4-FFF2-40B4-BE49-F238E27FC236}">
                <a16:creationId xmlns:a16="http://schemas.microsoft.com/office/drawing/2014/main" id="{B2905E74-E748-4A3B-9123-C269C116685B}"/>
              </a:ext>
            </a:extLst>
          </p:cNvPr>
          <p:cNvSpPr txBox="1"/>
          <p:nvPr/>
        </p:nvSpPr>
        <p:spPr>
          <a:xfrm>
            <a:off x="6438820" y="3386275"/>
            <a:ext cx="1423477" cy="738664"/>
          </a:xfrm>
          <a:prstGeom prst="rect">
            <a:avLst/>
          </a:prstGeom>
          <a:noFill/>
        </p:spPr>
        <p:txBody>
          <a:bodyPr wrap="square">
            <a:spAutoFit/>
          </a:bodyPr>
          <a:lstStyle/>
          <a:p>
            <a:pPr algn="ctr"/>
            <a:r>
              <a:rPr lang="en-US" altLang="ja-JP" sz="1400" b="1" dirty="0">
                <a:solidFill>
                  <a:schemeClr val="accent5">
                    <a:lumMod val="20000"/>
                    <a:lumOff val="80000"/>
                  </a:schemeClr>
                </a:solidFill>
                <a:latin typeface="Meiryo UI" panose="020B0604030504040204" pitchFamily="50" charset="-128"/>
                <a:ea typeface="Meiryo UI" panose="020B0604030504040204" pitchFamily="50" charset="-128"/>
              </a:rPr>
              <a:t>Rating</a:t>
            </a:r>
            <a:r>
              <a:rPr lang="ja-JP" altLang="en-US" sz="1400" b="1" dirty="0">
                <a:solidFill>
                  <a:schemeClr val="accent5">
                    <a:lumMod val="20000"/>
                    <a:lumOff val="80000"/>
                  </a:schemeClr>
                </a:solidFill>
                <a:latin typeface="Meiryo UI" panose="020B0604030504040204" pitchFamily="50" charset="-128"/>
                <a:ea typeface="Meiryo UI" panose="020B0604030504040204" pitchFamily="50" charset="-128"/>
              </a:rPr>
              <a:t>スコアの理由</a:t>
            </a:r>
            <a:endParaRPr lang="en-US" altLang="ja-JP" sz="1400" b="1" dirty="0">
              <a:solidFill>
                <a:schemeClr val="accent5">
                  <a:lumMod val="20000"/>
                  <a:lumOff val="80000"/>
                </a:schemeClr>
              </a:solidFill>
              <a:latin typeface="Meiryo UI" panose="020B0604030504040204" pitchFamily="50" charset="-128"/>
              <a:ea typeface="Meiryo UI" panose="020B0604030504040204" pitchFamily="50" charset="-128"/>
            </a:endParaRPr>
          </a:p>
          <a:p>
            <a:pPr algn="ctr"/>
            <a:r>
              <a:rPr lang="en-US" altLang="ja-JP" sz="1400" b="1" dirty="0">
                <a:solidFill>
                  <a:schemeClr val="accent5">
                    <a:lumMod val="20000"/>
                    <a:lumOff val="80000"/>
                  </a:schemeClr>
                </a:solidFill>
                <a:latin typeface="Meiryo UI" panose="020B0604030504040204" pitchFamily="50" charset="-128"/>
                <a:ea typeface="Meiryo UI" panose="020B0604030504040204" pitchFamily="50" charset="-128"/>
              </a:rPr>
              <a:t>(</a:t>
            </a:r>
            <a:r>
              <a:rPr lang="ja-JP" altLang="en-US" sz="1400" b="1" dirty="0">
                <a:solidFill>
                  <a:schemeClr val="accent5">
                    <a:lumMod val="20000"/>
                    <a:lumOff val="80000"/>
                  </a:schemeClr>
                </a:solidFill>
                <a:latin typeface="Meiryo UI" panose="020B0604030504040204" pitchFamily="50" charset="-128"/>
                <a:ea typeface="Meiryo UI" panose="020B0604030504040204" pitchFamily="50" charset="-128"/>
              </a:rPr>
              <a:t>各</a:t>
            </a:r>
            <a:r>
              <a:rPr lang="en-US" altLang="ja-JP" sz="1400" b="1" dirty="0">
                <a:solidFill>
                  <a:schemeClr val="accent5">
                    <a:lumMod val="20000"/>
                    <a:lumOff val="80000"/>
                  </a:schemeClr>
                </a:solidFill>
                <a:latin typeface="Meiryo UI" panose="020B0604030504040204" pitchFamily="50" charset="-128"/>
                <a:ea typeface="Meiryo UI" panose="020B0604030504040204" pitchFamily="50" charset="-128"/>
              </a:rPr>
              <a:t>TOP</a:t>
            </a:r>
            <a:r>
              <a:rPr lang="ja-JP" altLang="en-US" sz="1400" b="1" dirty="0">
                <a:solidFill>
                  <a:schemeClr val="accent5">
                    <a:lumMod val="20000"/>
                    <a:lumOff val="80000"/>
                  </a:schemeClr>
                </a:solidFill>
                <a:latin typeface="Meiryo UI" panose="020B0604030504040204" pitchFamily="50" charset="-128"/>
                <a:ea typeface="Meiryo UI" panose="020B0604030504040204" pitchFamily="50" charset="-128"/>
              </a:rPr>
              <a:t>３</a:t>
            </a:r>
            <a:r>
              <a:rPr lang="en-US" altLang="ja-JP" sz="1400" b="1" dirty="0">
                <a:solidFill>
                  <a:schemeClr val="accent5">
                    <a:lumMod val="20000"/>
                    <a:lumOff val="80000"/>
                  </a:schemeClr>
                </a:solidFill>
                <a:latin typeface="Meiryo UI" panose="020B0604030504040204" pitchFamily="50" charset="-128"/>
                <a:ea typeface="Meiryo UI" panose="020B0604030504040204" pitchFamily="50" charset="-128"/>
              </a:rPr>
              <a:t>)</a:t>
            </a:r>
            <a:endParaRPr lang="ja-JP" altLang="en-US" sz="1400" b="1" dirty="0">
              <a:solidFill>
                <a:schemeClr val="accent5">
                  <a:lumMod val="20000"/>
                  <a:lumOff val="80000"/>
                </a:schemeClr>
              </a:solidFill>
              <a:latin typeface="Meiryo UI" panose="020B0604030504040204" pitchFamily="50" charset="-128"/>
              <a:ea typeface="Meiryo UI" panose="020B0604030504040204" pitchFamily="50" charset="-128"/>
            </a:endParaRPr>
          </a:p>
        </p:txBody>
      </p:sp>
      <p:sp>
        <p:nvSpPr>
          <p:cNvPr id="34" name="正方形/長方形 33">
            <a:extLst>
              <a:ext uri="{FF2B5EF4-FFF2-40B4-BE49-F238E27FC236}">
                <a16:creationId xmlns:a16="http://schemas.microsoft.com/office/drawing/2014/main" id="{770CA6D6-1478-464E-AF2C-6AEBE49C3923}"/>
              </a:ext>
            </a:extLst>
          </p:cNvPr>
          <p:cNvSpPr/>
          <p:nvPr/>
        </p:nvSpPr>
        <p:spPr bwMode="auto">
          <a:xfrm>
            <a:off x="4099163" y="4569985"/>
            <a:ext cx="3765433" cy="826539"/>
          </a:xfrm>
          <a:prstGeom prst="rect">
            <a:avLst/>
          </a:prstGeom>
          <a:noFill/>
          <a:ln w="19050" cap="flat" cmpd="sng" algn="ctr">
            <a:solidFill>
              <a:schemeClr val="accent5">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ja-JP" altLang="en-US" sz="2400" dirty="0">
              <a:latin typeface="Times New Roman" pitchFamily="18" charset="0"/>
              <a:ea typeface="ＭＳ Ｐゴシック" pitchFamily="50" charset="-128"/>
            </a:endParaRPr>
          </a:p>
        </p:txBody>
      </p:sp>
      <p:sp>
        <p:nvSpPr>
          <p:cNvPr id="35" name="正方形/長方形 34">
            <a:extLst>
              <a:ext uri="{FF2B5EF4-FFF2-40B4-BE49-F238E27FC236}">
                <a16:creationId xmlns:a16="http://schemas.microsoft.com/office/drawing/2014/main" id="{E0A5DD57-284E-461D-88BD-25A94D7664F0}"/>
              </a:ext>
            </a:extLst>
          </p:cNvPr>
          <p:cNvSpPr/>
          <p:nvPr/>
        </p:nvSpPr>
        <p:spPr bwMode="auto">
          <a:xfrm>
            <a:off x="4095676" y="5428607"/>
            <a:ext cx="3765433" cy="790955"/>
          </a:xfrm>
          <a:prstGeom prst="rect">
            <a:avLst/>
          </a:prstGeom>
          <a:noFill/>
          <a:ln w="19050" cap="flat" cmpd="sng" algn="ctr">
            <a:solidFill>
              <a:schemeClr val="accent5">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ja-JP" altLang="en-US" sz="2400" dirty="0">
              <a:latin typeface="Times New Roman" pitchFamily="18" charset="0"/>
              <a:ea typeface="ＭＳ Ｐゴシック" pitchFamily="50" charset="-128"/>
            </a:endParaRPr>
          </a:p>
        </p:txBody>
      </p:sp>
      <p:sp>
        <p:nvSpPr>
          <p:cNvPr id="36" name="テキスト ボックス 35">
            <a:extLst>
              <a:ext uri="{FF2B5EF4-FFF2-40B4-BE49-F238E27FC236}">
                <a16:creationId xmlns:a16="http://schemas.microsoft.com/office/drawing/2014/main" id="{1DF33171-E3FA-4AE9-8852-ECA14AF8DF97}"/>
              </a:ext>
            </a:extLst>
          </p:cNvPr>
          <p:cNvSpPr txBox="1"/>
          <p:nvPr/>
        </p:nvSpPr>
        <p:spPr>
          <a:xfrm>
            <a:off x="6786562" y="4692732"/>
            <a:ext cx="1069479" cy="615553"/>
          </a:xfrm>
          <a:prstGeom prst="rect">
            <a:avLst/>
          </a:prstGeom>
          <a:noFill/>
        </p:spPr>
        <p:txBody>
          <a:bodyPr wrap="square">
            <a:spAutoFit/>
          </a:bodyPr>
          <a:lstStyle/>
          <a:p>
            <a:pPr algn="ctr"/>
            <a:r>
              <a:rPr lang="ja-JP" altLang="en-US" sz="1200" b="1" dirty="0">
                <a:solidFill>
                  <a:schemeClr val="accent5">
                    <a:lumMod val="20000"/>
                    <a:lumOff val="80000"/>
                  </a:schemeClr>
                </a:solidFill>
                <a:latin typeface="Meiryo UI" panose="020B0604030504040204" pitchFamily="50" charset="-128"/>
                <a:ea typeface="Meiryo UI" panose="020B0604030504040204" pitchFamily="50" charset="-128"/>
              </a:rPr>
              <a:t>ドメイン</a:t>
            </a:r>
            <a:r>
              <a:rPr lang="en-US" altLang="ja-JP" sz="1200" b="1" dirty="0">
                <a:solidFill>
                  <a:schemeClr val="accent5">
                    <a:lumMod val="20000"/>
                    <a:lumOff val="80000"/>
                  </a:schemeClr>
                </a:solidFill>
                <a:latin typeface="Meiryo UI" panose="020B0604030504040204" pitchFamily="50" charset="-128"/>
                <a:ea typeface="Meiryo UI" panose="020B0604030504040204" pitchFamily="50" charset="-128"/>
              </a:rPr>
              <a:t>2</a:t>
            </a:r>
            <a:r>
              <a:rPr lang="ja-JP" altLang="en-US" sz="1200" b="1" dirty="0">
                <a:solidFill>
                  <a:schemeClr val="accent5">
                    <a:lumMod val="20000"/>
                    <a:lumOff val="80000"/>
                  </a:schemeClr>
                </a:solidFill>
                <a:latin typeface="Meiryo UI" panose="020B0604030504040204" pitchFamily="50" charset="-128"/>
                <a:ea typeface="Meiryo UI" panose="020B0604030504040204" pitchFamily="50" charset="-128"/>
              </a:rPr>
              <a:t>つ目以降</a:t>
            </a:r>
            <a:endParaRPr lang="en-US" altLang="ja-JP" sz="1200" b="1" dirty="0">
              <a:solidFill>
                <a:schemeClr val="accent5">
                  <a:lumMod val="20000"/>
                  <a:lumOff val="80000"/>
                </a:schemeClr>
              </a:solidFill>
              <a:latin typeface="Meiryo UI" panose="020B0604030504040204" pitchFamily="50" charset="-128"/>
              <a:ea typeface="Meiryo UI" panose="020B0604030504040204" pitchFamily="50" charset="-128"/>
            </a:endParaRPr>
          </a:p>
          <a:p>
            <a:pPr algn="ctr"/>
            <a:r>
              <a:rPr lang="en-US" altLang="ja-JP" sz="1000" b="1" dirty="0">
                <a:solidFill>
                  <a:schemeClr val="accent5">
                    <a:lumMod val="20000"/>
                    <a:lumOff val="80000"/>
                  </a:schemeClr>
                </a:solidFill>
                <a:latin typeface="Meiryo UI" panose="020B0604030504040204" pitchFamily="50" charset="-128"/>
                <a:ea typeface="Meiryo UI" panose="020B0604030504040204" pitchFamily="50" charset="-128"/>
              </a:rPr>
              <a:t>(</a:t>
            </a:r>
            <a:r>
              <a:rPr lang="ja-JP" altLang="en-US" sz="1000" b="1" dirty="0">
                <a:solidFill>
                  <a:schemeClr val="accent5">
                    <a:lumMod val="20000"/>
                    <a:lumOff val="80000"/>
                  </a:schemeClr>
                </a:solidFill>
                <a:latin typeface="Meiryo UI" panose="020B0604030504040204" pitchFamily="50" charset="-128"/>
                <a:ea typeface="Meiryo UI" panose="020B0604030504040204" pitchFamily="50" charset="-128"/>
              </a:rPr>
              <a:t>有償オプション</a:t>
            </a:r>
            <a:r>
              <a:rPr lang="en-US" altLang="ja-JP" sz="1000" b="1" dirty="0">
                <a:solidFill>
                  <a:schemeClr val="accent5">
                    <a:lumMod val="20000"/>
                    <a:lumOff val="80000"/>
                  </a:schemeClr>
                </a:solidFill>
                <a:latin typeface="Meiryo UI" panose="020B0604030504040204" pitchFamily="50" charset="-128"/>
                <a:ea typeface="Meiryo UI" panose="020B0604030504040204" pitchFamily="50" charset="-128"/>
              </a:rPr>
              <a:t>)</a:t>
            </a:r>
            <a:endParaRPr lang="ja-JP" altLang="en-US" sz="1000" b="1" dirty="0">
              <a:solidFill>
                <a:schemeClr val="accent5">
                  <a:lumMod val="20000"/>
                  <a:lumOff val="80000"/>
                </a:schemeClr>
              </a:solidFill>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7BEEBB20-231F-45B3-B026-85370B1A68F1}"/>
              </a:ext>
            </a:extLst>
          </p:cNvPr>
          <p:cNvSpPr txBox="1"/>
          <p:nvPr/>
        </p:nvSpPr>
        <p:spPr>
          <a:xfrm>
            <a:off x="6196084" y="5516307"/>
            <a:ext cx="1659957" cy="615553"/>
          </a:xfrm>
          <a:prstGeom prst="rect">
            <a:avLst/>
          </a:prstGeom>
          <a:noFill/>
        </p:spPr>
        <p:txBody>
          <a:bodyPr wrap="square">
            <a:spAutoFit/>
          </a:bodyPr>
          <a:lstStyle/>
          <a:p>
            <a:pPr algn="ctr"/>
            <a:r>
              <a:rPr lang="ja-JP" altLang="en-US" sz="1200" b="1" dirty="0">
                <a:solidFill>
                  <a:schemeClr val="accent5">
                    <a:lumMod val="20000"/>
                    <a:lumOff val="80000"/>
                  </a:schemeClr>
                </a:solidFill>
                <a:latin typeface="Meiryo UI" panose="020B0604030504040204" pitchFamily="50" charset="-128"/>
                <a:ea typeface="Meiryo UI" panose="020B0604030504040204" pitchFamily="50" charset="-128"/>
              </a:rPr>
              <a:t>別契約利用中の</a:t>
            </a:r>
            <a:r>
              <a:rPr lang="en-US" altLang="ja-JP" sz="1200" b="1" dirty="0">
                <a:solidFill>
                  <a:schemeClr val="accent5">
                    <a:lumMod val="20000"/>
                    <a:lumOff val="80000"/>
                  </a:schemeClr>
                </a:solidFill>
                <a:latin typeface="Meiryo UI" panose="020B0604030504040204" pitchFamily="50" charset="-128"/>
                <a:ea typeface="Meiryo UI" panose="020B0604030504040204" pitchFamily="50" charset="-128"/>
              </a:rPr>
              <a:t>SelectDMP</a:t>
            </a:r>
            <a:r>
              <a:rPr lang="ja-JP" altLang="en-US" sz="1200" b="1" dirty="0">
                <a:solidFill>
                  <a:schemeClr val="accent5">
                    <a:lumMod val="20000"/>
                    <a:lumOff val="80000"/>
                  </a:schemeClr>
                </a:solidFill>
                <a:latin typeface="Meiryo UI" panose="020B0604030504040204" pitchFamily="50" charset="-128"/>
                <a:ea typeface="Meiryo UI" panose="020B0604030504040204" pitchFamily="50" charset="-128"/>
              </a:rPr>
              <a:t>セグメント</a:t>
            </a:r>
            <a:endParaRPr lang="en-US" altLang="ja-JP" sz="1200" b="1" dirty="0">
              <a:solidFill>
                <a:schemeClr val="accent5">
                  <a:lumMod val="20000"/>
                  <a:lumOff val="80000"/>
                </a:schemeClr>
              </a:solidFill>
              <a:latin typeface="Meiryo UI" panose="020B0604030504040204" pitchFamily="50" charset="-128"/>
              <a:ea typeface="Meiryo UI" panose="020B0604030504040204" pitchFamily="50" charset="-128"/>
            </a:endParaRPr>
          </a:p>
          <a:p>
            <a:pPr algn="ctr"/>
            <a:r>
              <a:rPr lang="en-US" altLang="ja-JP" sz="1000" b="1" dirty="0">
                <a:solidFill>
                  <a:schemeClr val="accent5">
                    <a:lumMod val="20000"/>
                    <a:lumOff val="80000"/>
                  </a:schemeClr>
                </a:solidFill>
                <a:latin typeface="Meiryo UI" panose="020B0604030504040204" pitchFamily="50" charset="-128"/>
                <a:ea typeface="Meiryo UI" panose="020B0604030504040204" pitchFamily="50" charset="-128"/>
              </a:rPr>
              <a:t>(</a:t>
            </a:r>
            <a:r>
              <a:rPr lang="ja-JP" altLang="en-US" sz="1000" b="1" dirty="0">
                <a:solidFill>
                  <a:schemeClr val="accent5">
                    <a:lumMod val="20000"/>
                    <a:lumOff val="80000"/>
                  </a:schemeClr>
                </a:solidFill>
                <a:latin typeface="Meiryo UI" panose="020B0604030504040204" pitchFamily="50" charset="-128"/>
                <a:ea typeface="Meiryo UI" panose="020B0604030504040204" pitchFamily="50" charset="-128"/>
              </a:rPr>
              <a:t>有償オプション</a:t>
            </a:r>
            <a:r>
              <a:rPr lang="en-US" altLang="ja-JP" sz="1000" b="1" dirty="0">
                <a:solidFill>
                  <a:schemeClr val="accent5">
                    <a:lumMod val="20000"/>
                    <a:lumOff val="80000"/>
                  </a:schemeClr>
                </a:solidFill>
                <a:latin typeface="Meiryo UI" panose="020B0604030504040204" pitchFamily="50" charset="-128"/>
                <a:ea typeface="Meiryo UI" panose="020B0604030504040204" pitchFamily="50" charset="-128"/>
              </a:rPr>
              <a:t>)</a:t>
            </a:r>
            <a:endParaRPr lang="ja-JP" altLang="en-US" sz="1000" b="1" dirty="0">
              <a:solidFill>
                <a:schemeClr val="accent5">
                  <a:lumMod val="20000"/>
                  <a:lumOff val="80000"/>
                </a:schemeClr>
              </a:solidFill>
              <a:latin typeface="Meiryo UI" panose="020B0604030504040204" pitchFamily="50" charset="-128"/>
              <a:ea typeface="Meiryo UI" panose="020B0604030504040204" pitchFamily="50" charset="-128"/>
            </a:endParaRPr>
          </a:p>
        </p:txBody>
      </p:sp>
      <p:sp>
        <p:nvSpPr>
          <p:cNvPr id="18" name="スライド番号プレースホルダー 3">
            <a:extLst>
              <a:ext uri="{FF2B5EF4-FFF2-40B4-BE49-F238E27FC236}">
                <a16:creationId xmlns:a16="http://schemas.microsoft.com/office/drawing/2014/main" id="{B3C212AC-78BF-4FE7-B270-6BA235EDE663}"/>
              </a:ext>
            </a:extLst>
          </p:cNvPr>
          <p:cNvSpPr txBox="1">
            <a:spLocks/>
          </p:cNvSpPr>
          <p:nvPr/>
        </p:nvSpPr>
        <p:spPr>
          <a:xfrm>
            <a:off x="5456139" y="6550905"/>
            <a:ext cx="1279723" cy="182129"/>
          </a:xfrm>
          <a:prstGeom prst="rect">
            <a:avLst/>
          </a:prstGeom>
        </p:spPr>
        <p:txBody>
          <a:bodyPr/>
          <a:lstStyle>
            <a:defPPr>
              <a:defRPr lang="ja-JP"/>
            </a:defPPr>
            <a:lvl1pPr marL="0" algn="ctr" defTabSz="914400" rtl="0" eaLnBrk="1" latinLnBrk="0" hangingPunct="1">
              <a:defRPr kumimoji="1" sz="800" kern="1200">
                <a:solidFill>
                  <a:schemeClr val="bg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7C00B9-AD1A-48EE-9442-CB09CA9B7C31}" type="slidenum">
              <a:rPr lang="ja-JP" altLang="en-US" smtClean="0">
                <a:solidFill>
                  <a:schemeClr val="tx1"/>
                </a:solidFill>
              </a:rPr>
              <a:pPr/>
              <a:t>8</a:t>
            </a:fld>
            <a:endParaRPr lang="ja-JP" altLang="en-US" dirty="0">
              <a:solidFill>
                <a:schemeClr val="tx1"/>
              </a:solidFill>
            </a:endParaRPr>
          </a:p>
        </p:txBody>
      </p:sp>
    </p:spTree>
    <p:extLst>
      <p:ext uri="{BB962C8B-B14F-4D97-AF65-F5344CB8AC3E}">
        <p14:creationId xmlns:p14="http://schemas.microsoft.com/office/powerpoint/2010/main" val="124016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7">
            <a:extLst>
              <a:ext uri="{FF2B5EF4-FFF2-40B4-BE49-F238E27FC236}">
                <a16:creationId xmlns:a16="http://schemas.microsoft.com/office/drawing/2014/main" id="{EF902334-9054-4902-A13A-17EACEF7C938}"/>
              </a:ext>
            </a:extLst>
          </p:cNvPr>
          <p:cNvSpPr>
            <a:spLocks noGrp="1"/>
          </p:cNvSpPr>
          <p:nvPr>
            <p:ph type="body" sz="half" idx="2"/>
          </p:nvPr>
        </p:nvSpPr>
        <p:spPr/>
        <p:txBody>
          <a:bodyPr/>
          <a:lstStyle/>
          <a:p>
            <a:pPr algn="ctr">
              <a:buNone/>
            </a:pPr>
            <a:r>
              <a:rPr lang="ja-JP" altLang="en-US" dirty="0">
                <a:solidFill>
                  <a:schemeClr val="tx1">
                    <a:lumMod val="65000"/>
                    <a:lumOff val="35000"/>
                  </a:schemeClr>
                </a:solidFill>
              </a:rPr>
              <a:t>導入フロー</a:t>
            </a:r>
          </a:p>
        </p:txBody>
      </p:sp>
      <p:sp>
        <p:nvSpPr>
          <p:cNvPr id="10" name="タイトル 6">
            <a:extLst>
              <a:ext uri="{FF2B5EF4-FFF2-40B4-BE49-F238E27FC236}">
                <a16:creationId xmlns:a16="http://schemas.microsoft.com/office/drawing/2014/main" id="{1E3FFDE0-5729-4ED8-A915-397272338DE9}"/>
              </a:ext>
            </a:extLst>
          </p:cNvPr>
          <p:cNvSpPr>
            <a:spLocks noGrp="1"/>
          </p:cNvSpPr>
          <p:nvPr>
            <p:ph type="title"/>
          </p:nvPr>
        </p:nvSpPr>
        <p:spPr>
          <a:xfrm>
            <a:off x="0" y="1728788"/>
            <a:ext cx="5702710" cy="1600200"/>
          </a:xfrm>
        </p:spPr>
        <p:txBody>
          <a:bodyPr/>
          <a:lstStyle/>
          <a:p>
            <a:pPr lvl="1" algn="ctr"/>
            <a:r>
              <a:rPr lang="ja-JP" altLang="en-US" b="1" dirty="0">
                <a:latin typeface="メイリオ" panose="020B0604030504040204" pitchFamily="50" charset="-128"/>
                <a:ea typeface="メイリオ" panose="020B0604030504040204" pitchFamily="50" charset="-128"/>
                <a:cs typeface="Segoe UI" panose="020B0502040204020203" pitchFamily="34" charset="0"/>
              </a:rPr>
              <a:t>法人見込み度</a:t>
            </a:r>
            <a:r>
              <a:rPr lang="en-US" altLang="ja-JP" b="1" dirty="0">
                <a:latin typeface="メイリオ" panose="020B0604030504040204" pitchFamily="50" charset="-128"/>
                <a:ea typeface="メイリオ" panose="020B0604030504040204" pitchFamily="50" charset="-128"/>
                <a:cs typeface="Segoe UI" panose="020B0502040204020203" pitchFamily="34" charset="0"/>
              </a:rPr>
              <a:t>AI</a:t>
            </a:r>
            <a:r>
              <a:rPr lang="ja-JP" altLang="en-US" b="1" dirty="0">
                <a:latin typeface="メイリオ" panose="020B0604030504040204" pitchFamily="50" charset="-128"/>
                <a:ea typeface="メイリオ" panose="020B0604030504040204" pitchFamily="50" charset="-128"/>
                <a:cs typeface="Segoe UI" panose="020B0502040204020203" pitchFamily="34" charset="0"/>
              </a:rPr>
              <a:t>スコアリングエンジン</a:t>
            </a:r>
            <a:br>
              <a:rPr lang="en-US" altLang="ja-JP" b="1" dirty="0">
                <a:latin typeface="メイリオ" panose="020B0604030504040204" pitchFamily="50" charset="-128"/>
                <a:ea typeface="メイリオ" panose="020B0604030504040204" pitchFamily="50" charset="-128"/>
                <a:cs typeface="Segoe UI" panose="020B0502040204020203" pitchFamily="34" charset="0"/>
              </a:rPr>
            </a:br>
            <a:r>
              <a:rPr lang="en-US" altLang="ja-JP" sz="3400" b="1" dirty="0">
                <a:latin typeface="メイリオ" panose="020B0604030504040204" pitchFamily="50" charset="-128"/>
                <a:ea typeface="メイリオ" panose="020B0604030504040204" pitchFamily="50" charset="-128"/>
                <a:cs typeface="Segoe UI" panose="020B0502040204020203" pitchFamily="34" charset="0"/>
              </a:rPr>
              <a:t>uSonar Rating2.0</a:t>
            </a:r>
            <a:endParaRPr lang="ja-JP" altLang="en-US" sz="3400" dirty="0"/>
          </a:p>
        </p:txBody>
      </p:sp>
    </p:spTree>
    <p:extLst>
      <p:ext uri="{BB962C8B-B14F-4D97-AF65-F5344CB8AC3E}">
        <p14:creationId xmlns:p14="http://schemas.microsoft.com/office/powerpoint/2010/main" val="1073497513"/>
      </p:ext>
    </p:extLst>
  </p:cSld>
  <p:clrMapOvr>
    <a:masterClrMapping/>
  </p:clrMapOvr>
</p:sld>
</file>

<file path=ppt/theme/theme1.xml><?xml version="1.0" encoding="utf-8"?>
<a:theme xmlns:a="http://schemas.openxmlformats.org/drawingml/2006/main" name="テーマ8_背景あり_シナプス">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事業開発グループテンプレート">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864B2"/>
        </a:solidFill>
        <a:ln>
          <a:no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s_事業開発Gr" id="{6B561FDB-8A25-4C3E-9F19-5D25612C95C1}" vid="{D555D6AD-1611-43FC-AECF-E286568786E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10367</TotalTime>
  <Words>966</Words>
  <Application>Microsoft Office PowerPoint</Application>
  <PresentationFormat>ワイド画面</PresentationFormat>
  <Paragraphs>186</Paragraphs>
  <Slides>10</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10</vt:i4>
      </vt:variant>
    </vt:vector>
  </HeadingPairs>
  <TitlesOfParts>
    <vt:vector size="16" baseType="lpstr">
      <vt:lpstr>Meiryo UI</vt:lpstr>
      <vt:lpstr>メイリオ</vt:lpstr>
      <vt:lpstr>游ゴシック</vt:lpstr>
      <vt:lpstr>Arial</vt:lpstr>
      <vt:lpstr>Times New Roman</vt:lpstr>
      <vt:lpstr>テーマ8_背景あり_シナプス</vt:lpstr>
      <vt:lpstr> 法人見込み度AIスコアリングエンジン 「Rating2.0」 </vt:lpstr>
      <vt:lpstr>法人見込み度AIスコアリングエンジン Rating2.0</vt:lpstr>
      <vt:lpstr>見込み企業のポテンシャルを機械学習でスコア判定</vt:lpstr>
      <vt:lpstr>「Rating2.0」により得られる効果</vt:lpstr>
      <vt:lpstr>「Rating2.0」の活用イメージ</vt:lpstr>
      <vt:lpstr>法人見込み度AIスコアリングエンジン Rating2.0</vt:lpstr>
      <vt:lpstr>操作画面｜スコア結果と、その理由を明示</vt:lpstr>
      <vt:lpstr>操作画面｜スコア結果のダウンロード</vt:lpstr>
      <vt:lpstr>法人見込み度AIスコアリングエンジン uSonar Rating2.0</vt:lpstr>
      <vt:lpstr>Ratingスコアの反映スケジュール（月1回更新）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法人見込み度AIスコアリングエンジン 「uSonar Rating2.0」のご紹介</dc:title>
  <dc:creator>吉川 大基</dc:creator>
  <cp:lastModifiedBy>ランドスケイプ</cp:lastModifiedBy>
  <cp:revision>221</cp:revision>
  <dcterms:created xsi:type="dcterms:W3CDTF">2021-01-21T13:11:17Z</dcterms:created>
  <dcterms:modified xsi:type="dcterms:W3CDTF">2021-11-09T03:59:50Z</dcterms:modified>
</cp:coreProperties>
</file>